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31.jpg" ContentType="image/jpg"/>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Lst>
  <p:notesMasterIdLst>
    <p:notesMasterId r:id="rId33"/>
  </p:notesMasterIdLst>
  <p:sldIdLst>
    <p:sldId id="2076137761" r:id="rId6"/>
    <p:sldId id="2076137762" r:id="rId7"/>
    <p:sldId id="2076137763" r:id="rId8"/>
    <p:sldId id="259" r:id="rId9"/>
    <p:sldId id="2076136817" r:id="rId10"/>
    <p:sldId id="10819" r:id="rId11"/>
    <p:sldId id="2076136495" r:id="rId12"/>
    <p:sldId id="2076136496" r:id="rId13"/>
    <p:sldId id="2045" r:id="rId14"/>
    <p:sldId id="2048" r:id="rId15"/>
    <p:sldId id="2076136489" r:id="rId16"/>
    <p:sldId id="10432" r:id="rId17"/>
    <p:sldId id="2076136487" r:id="rId18"/>
    <p:sldId id="261" r:id="rId19"/>
    <p:sldId id="2076136501" r:id="rId20"/>
    <p:sldId id="2076137767" r:id="rId21"/>
    <p:sldId id="2076137768" r:id="rId22"/>
    <p:sldId id="2076137504" r:id="rId23"/>
    <p:sldId id="2076137505" r:id="rId24"/>
    <p:sldId id="2076137592" r:id="rId25"/>
    <p:sldId id="2076137777" r:id="rId26"/>
    <p:sldId id="1722" r:id="rId27"/>
    <p:sldId id="2167" r:id="rId28"/>
    <p:sldId id="1936" r:id="rId29"/>
    <p:sldId id="278" r:id="rId30"/>
    <p:sldId id="2076137769" r:id="rId31"/>
    <p:sldId id="207613753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rgbClr val="7030A0"/>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2E20D451-CFE2-4852-A278-7B3E30725DBF}">
      <dgm:prSet custT="1"/>
      <dgm:spPr/>
      <dgm:t>
        <a:bodyPr/>
        <a:lstStyle/>
        <a:p>
          <a:pPr>
            <a:lnSpc>
              <a:spcPct val="150000"/>
            </a:lnSpc>
            <a:buFont typeface="Wingdings" panose="05000000000000000000" pitchFamily="2" charset="2"/>
            <a:buChar char="ü"/>
          </a:pPr>
          <a:r>
            <a:rPr lang="en-GB" sz="1100" dirty="0"/>
            <a:t>Types of Data</a:t>
          </a:r>
        </a:p>
      </dgm:t>
    </dgm:pt>
    <dgm:pt modelId="{59E7D471-59CA-4574-9722-0E8EF64F98FF}" type="parTrans" cxnId="{EBB97BD0-B4A1-4C4E-8554-6A03EAB87E25}">
      <dgm:prSet/>
      <dgm:spPr/>
      <dgm:t>
        <a:bodyPr/>
        <a:lstStyle/>
        <a:p>
          <a:endParaRPr lang="en-GB"/>
        </a:p>
      </dgm:t>
    </dgm:pt>
    <dgm:pt modelId="{C1821CCA-9CF6-44E6-B753-A8B216721439}" type="sibTrans" cxnId="{EBB97BD0-B4A1-4C4E-8554-6A03EAB87E25}">
      <dgm:prSet/>
      <dgm:spPr/>
      <dgm:t>
        <a:bodyPr/>
        <a:lstStyle/>
        <a:p>
          <a:endParaRPr lang="en-GB"/>
        </a:p>
      </dgm:t>
    </dgm:pt>
    <dgm:pt modelId="{EA161D7E-D32C-4553-89AC-9CF762FCB771}">
      <dgm:prSet custT="1"/>
      <dgm:spPr/>
      <dgm:t>
        <a:bodyPr/>
        <a:lstStyle/>
        <a:p>
          <a:pPr>
            <a:lnSpc>
              <a:spcPct val="150000"/>
            </a:lnSpc>
            <a:buFont typeface="Wingdings" panose="05000000000000000000" pitchFamily="2" charset="2"/>
            <a:buChar char="ü"/>
          </a:pPr>
          <a:r>
            <a:rPr lang="en-GB" sz="1100" dirty="0"/>
            <a:t>Common Data Service</a:t>
          </a:r>
        </a:p>
      </dgm:t>
    </dgm:pt>
    <dgm:pt modelId="{B0906C2A-62C0-4FFF-B927-D8AFC5A7843E}" type="parTrans" cxnId="{F8DD75B2-69D9-49C5-9FD0-F080F6E689AB}">
      <dgm:prSet/>
      <dgm:spPr/>
      <dgm:t>
        <a:bodyPr/>
        <a:lstStyle/>
        <a:p>
          <a:endParaRPr lang="en-GB"/>
        </a:p>
      </dgm:t>
    </dgm:pt>
    <dgm:pt modelId="{DBAFFCC2-2C44-4269-9742-40E0DB94EFC9}" type="sibTrans" cxnId="{F8DD75B2-69D9-49C5-9FD0-F080F6E689AB}">
      <dgm:prSet/>
      <dgm:spPr/>
      <dgm:t>
        <a:bodyPr/>
        <a:lstStyle/>
        <a:p>
          <a:endParaRPr lang="en-GB"/>
        </a:p>
      </dgm:t>
    </dgm:pt>
    <dgm:pt modelId="{9DE34E18-9E7E-4649-9790-5482278355DC}">
      <dgm:prSet custT="1"/>
      <dgm:spPr/>
      <dgm:t>
        <a:bodyPr/>
        <a:lstStyle/>
        <a:p>
          <a:pPr>
            <a:lnSpc>
              <a:spcPct val="150000"/>
            </a:lnSpc>
            <a:buFont typeface="Wingdings" panose="05000000000000000000" pitchFamily="2" charset="2"/>
            <a:buChar char="ü"/>
          </a:pPr>
          <a:r>
            <a:rPr lang="en-GB" sz="1100" dirty="0"/>
            <a:t>Model-driven Apps</a:t>
          </a:r>
        </a:p>
      </dgm:t>
    </dgm:pt>
    <dgm:pt modelId="{98E7B9BF-4148-44AF-B7F1-B11C49841971}" type="parTrans" cxnId="{B3F9B76E-6297-4A15-9EF7-F9A55FADD408}">
      <dgm:prSet/>
      <dgm:spPr/>
      <dgm:t>
        <a:bodyPr/>
        <a:lstStyle/>
        <a:p>
          <a:endParaRPr lang="en-GB"/>
        </a:p>
      </dgm:t>
    </dgm:pt>
    <dgm:pt modelId="{C27CA758-F559-44B9-8ABF-FA52E0A53159}" type="sibTrans" cxnId="{B3F9B76E-6297-4A15-9EF7-F9A55FADD408}">
      <dgm:prSet/>
      <dgm:spPr/>
      <dgm:t>
        <a:bodyPr/>
        <a:lstStyle/>
        <a:p>
          <a:endParaRPr lang="en-GB"/>
        </a:p>
      </dgm:t>
    </dgm:pt>
    <dgm:pt modelId="{D53ACF52-0EF2-4DC9-A2D2-F0A8A136641D}">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230F018A-1E31-4462-AA26-16CCF09A5B57}" type="parTrans" cxnId="{A492ABB8-EAAF-4965-8981-1877E350ABCF}">
      <dgm:prSet/>
      <dgm:spPr/>
      <dgm:t>
        <a:bodyPr/>
        <a:lstStyle/>
        <a:p>
          <a:endParaRPr lang="en-GB"/>
        </a:p>
      </dgm:t>
    </dgm:pt>
    <dgm:pt modelId="{89D1675F-8B10-4D18-BB3B-355BCF39F03E}" type="sibTrans" cxnId="{A492ABB8-EAAF-4965-8981-1877E350ABCF}">
      <dgm:prSet/>
      <dgm:spPr/>
      <dgm:t>
        <a:bodyPr/>
        <a:lstStyle/>
        <a:p>
          <a:endParaRPr lang="en-GB"/>
        </a:p>
      </dgm:t>
    </dgm:pt>
    <dgm:pt modelId="{DDF629D6-8B98-4E6F-A82C-AE51410E5FD5}">
      <dgm:prSet custT="1"/>
      <dgm:spPr/>
      <dgm:t>
        <a:bodyPr/>
        <a:lstStyle/>
        <a:p>
          <a:pPr>
            <a:lnSpc>
              <a:spcPct val="150000"/>
            </a:lnSpc>
            <a:buFont typeface="Wingdings" panose="05000000000000000000" pitchFamily="2" charset="2"/>
            <a:buChar char="ü"/>
          </a:pPr>
          <a:r>
            <a:rPr lang="en-GB" sz="1100" dirty="0"/>
            <a:t>Data model design</a:t>
          </a:r>
        </a:p>
      </dgm:t>
    </dgm:pt>
    <dgm:pt modelId="{67A54B0E-B1E1-480D-8481-6818AF7657FC}" type="parTrans" cxnId="{F1F3C451-97DC-41FA-8329-B467C1CB958C}">
      <dgm:prSet/>
      <dgm:spPr/>
      <dgm:t>
        <a:bodyPr/>
        <a:lstStyle/>
        <a:p>
          <a:endParaRPr lang="en-GB"/>
        </a:p>
      </dgm:t>
    </dgm:pt>
    <dgm:pt modelId="{0247EC67-9592-4C1A-BDE5-CC6B042C7398}" type="sibTrans" cxnId="{F1F3C451-97DC-41FA-8329-B467C1CB958C}">
      <dgm:prSet/>
      <dgm:spPr/>
      <dgm:t>
        <a:bodyPr/>
        <a:lstStyle/>
        <a:p>
          <a:endParaRPr lang="en-GB"/>
        </a:p>
      </dgm:t>
    </dgm:pt>
    <dgm:pt modelId="{676EBA27-C4C2-439B-9AE0-D248173AF8B3}">
      <dgm:prSet custT="1"/>
      <dgm:spPr/>
      <dgm:t>
        <a:bodyPr/>
        <a:lstStyle/>
        <a:p>
          <a:pPr>
            <a:lnSpc>
              <a:spcPct val="150000"/>
            </a:lnSpc>
            <a:buFont typeface="Wingdings" panose="05000000000000000000" pitchFamily="2" charset="2"/>
            <a:buChar char="ü"/>
          </a:pPr>
          <a:r>
            <a:rPr lang="en-GB" sz="1100" dirty="0"/>
            <a:t>Demo</a:t>
          </a:r>
        </a:p>
      </dgm:t>
    </dgm:pt>
    <dgm:pt modelId="{42F50F28-AD54-4F97-BB06-945F280E0A17}" type="parTrans" cxnId="{0BF1F531-B577-4F87-B547-972708B9014F}">
      <dgm:prSet/>
      <dgm:spPr/>
      <dgm:t>
        <a:bodyPr/>
        <a:lstStyle/>
        <a:p>
          <a:endParaRPr lang="en-GB"/>
        </a:p>
      </dgm:t>
    </dgm:pt>
    <dgm:pt modelId="{AF037BA0-30A7-4C8E-8FE4-DE8D7F463974}" type="sibTrans" cxnId="{0BF1F531-B577-4F87-B547-972708B9014F}">
      <dgm:prSet/>
      <dgm:spPr/>
      <dgm:t>
        <a:bodyPr/>
        <a:lstStyle/>
        <a:p>
          <a:endParaRPr lang="en-GB"/>
        </a:p>
      </dgm:t>
    </dgm:pt>
    <dgm:pt modelId="{643AE4CA-7E24-4B68-97B1-50082BC219B1}">
      <dgm:prSet custT="1"/>
      <dgm:spPr/>
      <dgm:t>
        <a:bodyPr/>
        <a:lstStyle/>
        <a:p>
          <a:pPr>
            <a:lnSpc>
              <a:spcPct val="150000"/>
            </a:lnSpc>
            <a:buFont typeface="Wingdings" panose="05000000000000000000" pitchFamily="2" charset="2"/>
            <a:buChar char="ü"/>
          </a:pPr>
          <a:r>
            <a:rPr lang="en-GB" sz="1100" dirty="0"/>
            <a:t>Types of flow</a:t>
          </a:r>
        </a:p>
      </dgm:t>
    </dgm:pt>
    <dgm:pt modelId="{1F52393D-576B-4F00-916F-1F382BCFDBD9}" type="parTrans" cxnId="{B172425F-9182-473E-9708-9DBE19E59914}">
      <dgm:prSet/>
      <dgm:spPr/>
      <dgm:t>
        <a:bodyPr/>
        <a:lstStyle/>
        <a:p>
          <a:endParaRPr lang="en-GB"/>
        </a:p>
      </dgm:t>
    </dgm:pt>
    <dgm:pt modelId="{44608D15-244E-44E9-AF6F-40F41419E2B0}" type="sibTrans" cxnId="{B172425F-9182-473E-9708-9DBE19E59914}">
      <dgm:prSet/>
      <dgm:spPr/>
      <dgm:t>
        <a:bodyPr/>
        <a:lstStyle/>
        <a:p>
          <a:endParaRPr lang="en-GB"/>
        </a:p>
      </dgm:t>
    </dgm:pt>
    <dgm:pt modelId="{D93BD41D-3647-421E-9F98-4B5D1D699C22}">
      <dgm:prSet custT="1"/>
      <dgm:spPr/>
      <dgm:t>
        <a:bodyPr/>
        <a:lstStyle/>
        <a:p>
          <a:pPr>
            <a:lnSpc>
              <a:spcPct val="150000"/>
            </a:lnSpc>
            <a:buFont typeface="Wingdings" panose="05000000000000000000" pitchFamily="2" charset="2"/>
            <a:buChar char="ü"/>
          </a:pPr>
          <a:r>
            <a:rPr lang="en-GB" sz="1100" dirty="0"/>
            <a:t>Data types and expression</a:t>
          </a:r>
        </a:p>
      </dgm:t>
    </dgm:pt>
    <dgm:pt modelId="{6357BC39-5B8F-4E75-A6D2-EDE6570C51FE}" type="parTrans" cxnId="{46970323-0764-4461-BA0B-D565E8D6326E}">
      <dgm:prSet/>
      <dgm:spPr/>
      <dgm:t>
        <a:bodyPr/>
        <a:lstStyle/>
        <a:p>
          <a:endParaRPr lang="en-GB"/>
        </a:p>
      </dgm:t>
    </dgm:pt>
    <dgm:pt modelId="{ABAC1CFB-2F2F-4162-8120-F70F7F619369}" type="sibTrans" cxnId="{46970323-0764-4461-BA0B-D565E8D6326E}">
      <dgm:prSet/>
      <dgm:spPr/>
      <dgm:t>
        <a:bodyPr/>
        <a:lstStyle/>
        <a:p>
          <a:endParaRPr lang="en-GB"/>
        </a:p>
      </dgm:t>
    </dgm:pt>
    <dgm:pt modelId="{1642A9B8-C06A-4960-A07D-28F4E4D1792F}">
      <dgm:prSet custT="1"/>
      <dgm:spPr/>
      <dgm:t>
        <a:bodyPr/>
        <a:lstStyle/>
        <a:p>
          <a:pPr>
            <a:lnSpc>
              <a:spcPct val="150000"/>
            </a:lnSpc>
            <a:buFont typeface="Wingdings" panose="05000000000000000000" pitchFamily="2" charset="2"/>
            <a:buChar char="ü"/>
          </a:pPr>
          <a:r>
            <a:rPr lang="en-GB" sz="1100" dirty="0"/>
            <a:t>Working with Arrays</a:t>
          </a:r>
        </a:p>
      </dgm:t>
    </dgm:pt>
    <dgm:pt modelId="{06A819A9-06A0-4EC1-B1FE-9604946DBEB6}" type="parTrans" cxnId="{B67EA40C-7458-4650-A78A-1117025BEC7F}">
      <dgm:prSet/>
      <dgm:spPr/>
      <dgm:t>
        <a:bodyPr/>
        <a:lstStyle/>
        <a:p>
          <a:endParaRPr lang="en-GB"/>
        </a:p>
      </dgm:t>
    </dgm:pt>
    <dgm:pt modelId="{14856D96-10C6-4ED1-A599-AC969CE79202}" type="sibTrans" cxnId="{B67EA40C-7458-4650-A78A-1117025BEC7F}">
      <dgm:prSet/>
      <dgm:spPr/>
      <dgm:t>
        <a:bodyPr/>
        <a:lstStyle/>
        <a:p>
          <a:endParaRPr lang="en-GB"/>
        </a:p>
      </dgm:t>
    </dgm:pt>
    <dgm:pt modelId="{9142C005-5D65-41B7-8523-7310BF01420C}">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E58094E2-8848-49F4-92C0-BDC158F98E66}" type="parTrans" cxnId="{68A983DA-3FF4-467B-8B67-0DBFDBA543A1}">
      <dgm:prSet/>
      <dgm:spPr/>
      <dgm:t>
        <a:bodyPr/>
        <a:lstStyle/>
        <a:p>
          <a:endParaRPr lang="en-GB"/>
        </a:p>
      </dgm:t>
    </dgm:pt>
    <dgm:pt modelId="{4B81515A-5476-4C74-B341-4DF86489A95E}" type="sibTrans" cxnId="{68A983DA-3FF4-467B-8B67-0DBFDBA543A1}">
      <dgm:prSet/>
      <dgm:spPr/>
      <dgm:t>
        <a:bodyPr/>
        <a:lstStyle/>
        <a:p>
          <a:endParaRPr lang="en-GB"/>
        </a:p>
      </dgm:t>
    </dgm:pt>
    <dgm:pt modelId="{0FED5600-5F6D-4343-A3C2-F41947421F5D}">
      <dgm:prSet custT="1"/>
      <dgm:spPr/>
      <dgm:t>
        <a:bodyPr/>
        <a:lstStyle/>
        <a:p>
          <a:pPr>
            <a:lnSpc>
              <a:spcPct val="150000"/>
            </a:lnSpc>
            <a:buFont typeface="Wingdings" panose="05000000000000000000" pitchFamily="2" charset="2"/>
            <a:buChar char="ü"/>
          </a:pPr>
          <a:r>
            <a:rPr lang="en-GB" sz="1100" dirty="0"/>
            <a:t>Demo</a:t>
          </a:r>
        </a:p>
      </dgm:t>
    </dgm:pt>
    <dgm:pt modelId="{77C2C391-AE65-4A2B-88D9-02759F9B5396}" type="parTrans" cxnId="{361B1136-27F1-4824-A10D-9C7E442C9CDB}">
      <dgm:prSet/>
      <dgm:spPr/>
      <dgm:t>
        <a:bodyPr/>
        <a:lstStyle/>
        <a:p>
          <a:endParaRPr lang="en-GB"/>
        </a:p>
      </dgm:t>
    </dgm:pt>
    <dgm:pt modelId="{3ECD1CA7-8847-45B9-9037-5FBFC18304D4}" type="sibTrans" cxnId="{361B1136-27F1-4824-A10D-9C7E442C9CDB}">
      <dgm:prSet/>
      <dgm:spPr/>
      <dgm:t>
        <a:bodyPr/>
        <a:lstStyle/>
        <a:p>
          <a:endParaRPr lang="en-GB"/>
        </a:p>
      </dgm:t>
    </dgm:pt>
    <dgm:pt modelId="{4419A359-B252-4A6D-9E38-E3A02A33486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A52A58DC-A71F-4007-9570-DDED47744BF2}" type="parTrans" cxnId="{FE5DDEFF-E973-4237-89AC-6F58DE583E17}">
      <dgm:prSet/>
      <dgm:spPr/>
      <dgm:t>
        <a:bodyPr/>
        <a:lstStyle/>
        <a:p>
          <a:endParaRPr lang="en-GB"/>
        </a:p>
      </dgm:t>
    </dgm:pt>
    <dgm:pt modelId="{72B427D8-DA15-4A76-88D2-06A21DF2BC53}" type="sibTrans" cxnId="{FE5DDEFF-E973-4237-89AC-6F58DE583E17}">
      <dgm:prSet/>
      <dgm:spPr/>
      <dgm:t>
        <a:bodyPr/>
        <a:lstStyle/>
        <a:p>
          <a:endParaRPr lang="en-GB"/>
        </a:p>
      </dgm:t>
    </dgm:pt>
    <dgm:pt modelId="{DDA51F23-E672-4597-B4F4-B3F1B0A24286}">
      <dgm:prSet custT="1"/>
      <dgm:spPr/>
      <dgm:t>
        <a:bodyPr/>
        <a:lstStyle/>
        <a:p>
          <a:pPr>
            <a:lnSpc>
              <a:spcPct val="150000"/>
            </a:lnSpc>
            <a:buFont typeface="Wingdings" panose="05000000000000000000" pitchFamily="2" charset="2"/>
            <a:buChar char="ü"/>
          </a:pPr>
          <a:r>
            <a:rPr lang="en-GB" sz="1100" dirty="0"/>
            <a:t>Converse everywhere</a:t>
          </a:r>
        </a:p>
      </dgm:t>
    </dgm:pt>
    <dgm:pt modelId="{4FC64E57-F15C-4E89-B419-94C92BD1702F}" type="parTrans" cxnId="{76829AED-5E07-4EAE-9121-28001410360F}">
      <dgm:prSet/>
      <dgm:spPr/>
      <dgm:t>
        <a:bodyPr/>
        <a:lstStyle/>
        <a:p>
          <a:endParaRPr lang="en-GB"/>
        </a:p>
      </dgm:t>
    </dgm:pt>
    <dgm:pt modelId="{A570845A-5133-4902-8830-E052EBCB3AAC}" type="sibTrans" cxnId="{76829AED-5E07-4EAE-9121-28001410360F}">
      <dgm:prSet/>
      <dgm:spPr/>
      <dgm:t>
        <a:bodyPr/>
        <a:lstStyle/>
        <a:p>
          <a:endParaRPr lang="en-GB"/>
        </a:p>
      </dgm:t>
    </dgm:pt>
    <dgm:pt modelId="{8955E30F-384B-4556-92AD-BC46EEAA7131}">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DAA588D6-4DB1-47CD-8B2B-2C0074A88935}" type="parTrans" cxnId="{2F2AACA5-CA68-465F-A649-219B810DDA7E}">
      <dgm:prSet/>
      <dgm:spPr/>
      <dgm:t>
        <a:bodyPr/>
        <a:lstStyle/>
        <a:p>
          <a:endParaRPr lang="en-GB"/>
        </a:p>
      </dgm:t>
    </dgm:pt>
    <dgm:pt modelId="{73973CF6-C46F-461A-96E4-6D3F9ABA21E4}" type="sibTrans" cxnId="{2F2AACA5-CA68-465F-A649-219B810DDA7E}">
      <dgm:prSet/>
      <dgm:spPr/>
      <dgm:t>
        <a:bodyPr/>
        <a:lstStyle/>
        <a:p>
          <a:endParaRPr lang="en-GB"/>
        </a:p>
      </dgm:t>
    </dgm:pt>
    <dgm:pt modelId="{C3776715-EF72-45DE-AB3F-0849271E4377}">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20245E1E-9FF8-4BFE-B20F-8DDDB9737964}" type="parTrans" cxnId="{E05A0217-D554-4151-9007-C594FB0FD518}">
      <dgm:prSet/>
      <dgm:spPr/>
      <dgm:t>
        <a:bodyPr/>
        <a:lstStyle/>
        <a:p>
          <a:endParaRPr lang="en-GB"/>
        </a:p>
      </dgm:t>
    </dgm:pt>
    <dgm:pt modelId="{9FD52AB2-77F4-4AC9-BBD5-4D9C6E55873B}" type="sibTrans" cxnId="{E05A0217-D554-4151-9007-C594FB0FD518}">
      <dgm:prSet/>
      <dgm:spPr/>
      <dgm:t>
        <a:bodyPr/>
        <a:lstStyle/>
        <a:p>
          <a:endParaRPr lang="en-GB"/>
        </a:p>
      </dgm:t>
    </dgm:pt>
    <dgm:pt modelId="{407FEB83-F3A2-4716-A74F-77472555A6B7}">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F1496A0B-D9FB-4012-A2EF-275315EAFE1F}" type="parTrans" cxnId="{ACE36530-6ADA-42B8-BA3D-6AE286AFD2E1}">
      <dgm:prSet/>
      <dgm:spPr/>
      <dgm:t>
        <a:bodyPr/>
        <a:lstStyle/>
        <a:p>
          <a:endParaRPr lang="en-GB"/>
        </a:p>
      </dgm:t>
    </dgm:pt>
    <dgm:pt modelId="{227F95C0-2A51-485A-BEBC-FF92462715E3}" type="sibTrans" cxnId="{ACE36530-6ADA-42B8-BA3D-6AE286AFD2E1}">
      <dgm:prSet/>
      <dgm:spPr/>
      <dgm:t>
        <a:bodyPr/>
        <a:lstStyle/>
        <a:p>
          <a:endParaRPr lang="en-GB"/>
        </a:p>
      </dgm:t>
    </dgm:pt>
    <dgm:pt modelId="{C7F6E318-28B4-4D4F-BB8C-E7A2E534ECCA}">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87133B2A-70E6-4301-BFA5-EBB87E60CBC7}" type="parTrans" cxnId="{F15B0452-0CD7-4E80-85E5-600F0D7A3873}">
      <dgm:prSet/>
      <dgm:spPr/>
      <dgm:t>
        <a:bodyPr/>
        <a:lstStyle/>
        <a:p>
          <a:endParaRPr lang="en-GB"/>
        </a:p>
      </dgm:t>
    </dgm:pt>
    <dgm:pt modelId="{A202C802-1E08-4623-83A9-D5B8853F99F6}" type="sibTrans" cxnId="{F15B0452-0CD7-4E80-85E5-600F0D7A3873}">
      <dgm:prSet/>
      <dgm:spPr/>
      <dgm:t>
        <a:bodyPr/>
        <a:lstStyle/>
        <a:p>
          <a:endParaRPr lang="en-GB"/>
        </a:p>
      </dgm:t>
    </dgm:pt>
    <dgm:pt modelId="{2F68ECE9-53F0-40BD-BA6F-C245A06145F5}">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B9641D1C-9C8F-4BCC-8F7B-DE599D9EC4AD}" type="parTrans" cxnId="{80ECE9A0-66CC-47F2-B613-5CEECBBCB66B}">
      <dgm:prSet/>
      <dgm:spPr/>
      <dgm:t>
        <a:bodyPr/>
        <a:lstStyle/>
        <a:p>
          <a:endParaRPr lang="en-GB"/>
        </a:p>
      </dgm:t>
    </dgm:pt>
    <dgm:pt modelId="{DB91E2C3-63D9-4245-A684-5C7E620927DE}" type="sibTrans" cxnId="{80ECE9A0-66CC-47F2-B613-5CEECBBCB66B}">
      <dgm:prSet/>
      <dgm:spPr/>
      <dgm:t>
        <a:bodyPr/>
        <a:lstStyle/>
        <a:p>
          <a:endParaRPr lang="en-GB"/>
        </a:p>
      </dgm:t>
    </dgm:pt>
    <dgm:pt modelId="{52068CC8-5885-429E-A0D7-06FD59E2AB9A}">
      <dgm:prSet custT="1"/>
      <dgm:spPr/>
      <dgm:t>
        <a:bodyPr/>
        <a:lstStyle/>
        <a:p>
          <a:pPr>
            <a:lnSpc>
              <a:spcPct val="150000"/>
            </a:lnSpc>
            <a:buFont typeface="Wingdings" panose="05000000000000000000" pitchFamily="2" charset="2"/>
            <a:buChar char="ü"/>
          </a:pPr>
          <a:r>
            <a:rPr lang="en-GB" sz="1100" dirty="0"/>
            <a:t>Demo</a:t>
          </a:r>
        </a:p>
      </dgm:t>
    </dgm:pt>
    <dgm:pt modelId="{12C16F63-5044-4ED2-B734-9D1295FBDEC7}" type="parTrans" cxnId="{83FF3CAD-13EF-46FC-8C0A-B65306D9385C}">
      <dgm:prSet/>
      <dgm:spPr/>
      <dgm:t>
        <a:bodyPr/>
        <a:lstStyle/>
        <a:p>
          <a:endParaRPr lang="en-GB"/>
        </a:p>
      </dgm:t>
    </dgm:pt>
    <dgm:pt modelId="{1384BB76-B716-4016-B148-2F53D7FFC731}" type="sibTrans" cxnId="{83FF3CAD-13EF-46FC-8C0A-B65306D9385C}">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DBAB7C05-FA8C-4159-92D7-495622388754}" type="presOf" srcId="{D93BD41D-3647-421E-9F98-4B5D1D699C22}" destId="{569DA3D3-C2E5-4089-A6F0-CF7A0DE5293E}"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B67EA40C-7458-4650-A78A-1117025BEC7F}" srcId="{639BF8EA-4D33-4B30-911B-6776BADCAC46}" destId="{1642A9B8-C06A-4960-A07D-28F4E4D1792F}" srcOrd="3" destOrd="0" parTransId="{06A819A9-06A0-4EC1-B1FE-9604946DBEB6}" sibTransId="{14856D96-10C6-4ED1-A599-AC969CE79202}"/>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E455D314-3C2C-445D-8605-B78D41BFD70B}" type="presOf" srcId="{FC2E9FD0-AD1A-4E81-8CE8-F5387731ACC5}" destId="{6BCC47BA-0C21-4EC9-8F7B-D9BCA5C8EC21}" srcOrd="0" destOrd="0" presId="urn:microsoft.com/office/officeart/2005/8/layout/hList1"/>
    <dgm:cxn modelId="{E05A0217-D554-4151-9007-C594FB0FD518}" srcId="{DF86A6E5-580E-4F2A-B223-B458E5A97CE4}" destId="{C3776715-EF72-45DE-AB3F-0849271E4377}" srcOrd="4" destOrd="0" parTransId="{20245E1E-9FF8-4BFE-B20F-8DDDB9737964}" sibTransId="{9FD52AB2-77F4-4AC9-BBD5-4D9C6E55873B}"/>
    <dgm:cxn modelId="{3CDD9717-01B9-4D8C-B124-257DB0A089BF}" type="presOf" srcId="{407FEB83-F3A2-4716-A74F-77472555A6B7}" destId="{6BCC47BA-0C21-4EC9-8F7B-D9BCA5C8EC21}" srcOrd="0" destOrd="5" presId="urn:microsoft.com/office/officeart/2005/8/layout/hList1"/>
    <dgm:cxn modelId="{37581F1C-5334-445E-829C-72AF65A4BDB2}" type="presOf" srcId="{AA0CC1A4-89B3-4AA2-AE39-4C1399639CA2}" destId="{6D51457A-C3C5-41AF-B616-CDB4705EBFBD}" srcOrd="0" destOrd="0" presId="urn:microsoft.com/office/officeart/2005/8/layout/hList1"/>
    <dgm:cxn modelId="{46970323-0764-4461-BA0B-D565E8D6326E}" srcId="{639BF8EA-4D33-4B30-911B-6776BADCAC46}" destId="{D93BD41D-3647-421E-9F98-4B5D1D699C22}" srcOrd="2" destOrd="0" parTransId="{6357BC39-5B8F-4E75-A6D2-EDE6570C51FE}" sibTransId="{ABAC1CFB-2F2F-4162-8120-F70F7F619369}"/>
    <dgm:cxn modelId="{BC2E3724-6625-4822-A345-1D852F57144A}" type="presOf" srcId="{C3776715-EF72-45DE-AB3F-0849271E4377}" destId="{6BCC47BA-0C21-4EC9-8F7B-D9BCA5C8EC21}" srcOrd="0" destOrd="4" presId="urn:microsoft.com/office/officeart/2005/8/layout/hList1"/>
    <dgm:cxn modelId="{A7808A25-D90E-46BB-8ECB-7BB4F92D2E76}" type="presOf" srcId="{8955E30F-384B-4556-92AD-BC46EEAA7131}" destId="{6BCC47BA-0C21-4EC9-8F7B-D9BCA5C8EC21}" srcOrd="0" destOrd="3" presId="urn:microsoft.com/office/officeart/2005/8/layout/hList1"/>
    <dgm:cxn modelId="{DFC88127-FC32-496C-8C2D-979FEF30DD2D}" type="presOf" srcId="{9142C005-5D65-41B7-8523-7310BF01420C}" destId="{569DA3D3-C2E5-4089-A6F0-CF7A0DE5293E}" srcOrd="0" destOrd="4" presId="urn:microsoft.com/office/officeart/2005/8/layout/hList1"/>
    <dgm:cxn modelId="{004FC227-A469-40D1-846D-C64B640BFFE6}" type="presOf" srcId="{9DE34E18-9E7E-4649-9790-5482278355DC}" destId="{FE6D297C-C9E0-4A7D-A12A-BA53DEE78AEC}" srcOrd="0" destOrd="3" presId="urn:microsoft.com/office/officeart/2005/8/layout/hList1"/>
    <dgm:cxn modelId="{8D83302B-029B-49F5-AF8A-BD665353796C}" type="presOf" srcId="{EA161D7E-D32C-4553-89AC-9CF762FCB771}" destId="{FE6D297C-C9E0-4A7D-A12A-BA53DEE78AEC}" srcOrd="0" destOrd="2" presId="urn:microsoft.com/office/officeart/2005/8/layout/hList1"/>
    <dgm:cxn modelId="{803A602C-5B01-40EC-BFAD-279105D23941}" type="presOf" srcId="{0CF6FF1F-C08F-4FC3-A083-8DE69E9808EC}" destId="{F9540AD5-4F34-4720-A853-23023519F2F5}" srcOrd="0" destOrd="4" presId="urn:microsoft.com/office/officeart/2005/8/layout/hList1"/>
    <dgm:cxn modelId="{ACE36530-6ADA-42B8-BA3D-6AE286AFD2E1}" srcId="{DF86A6E5-580E-4F2A-B223-B458E5A97CE4}" destId="{407FEB83-F3A2-4716-A74F-77472555A6B7}" srcOrd="5" destOrd="0" parTransId="{F1496A0B-D9FB-4012-A2EF-275315EAFE1F}" sibTransId="{227F95C0-2A51-485A-BEBC-FF92462715E3}"/>
    <dgm:cxn modelId="{0BF1F531-B577-4F87-B547-972708B9014F}" srcId="{AA0CC1A4-89B3-4AA2-AE39-4C1399639CA2}" destId="{676EBA27-C4C2-439B-9AE0-D248173AF8B3}" srcOrd="6" destOrd="0" parTransId="{42F50F28-AD54-4F97-BB06-945F280E0A17}" sibTransId="{AF037BA0-30A7-4C8E-8FE4-DE8D7F463974}"/>
    <dgm:cxn modelId="{361B1136-27F1-4824-A10D-9C7E442C9CDB}" srcId="{639BF8EA-4D33-4B30-911B-6776BADCAC46}" destId="{0FED5600-5F6D-4343-A3C2-F41947421F5D}" srcOrd="5" destOrd="0" parTransId="{77C2C391-AE65-4A2B-88D9-02759F9B5396}" sibTransId="{3ECD1CA7-8847-45B9-9037-5FBFC18304D4}"/>
    <dgm:cxn modelId="{D8894437-F798-436D-9FEA-88B1D37B30CF}" type="presOf" srcId="{B095C2AB-B38D-474E-9B4A-DBA592B2D5CE}" destId="{CD66AAD5-A74B-4989-8AD5-348B79FA87C7}" srcOrd="0" destOrd="6" presId="urn:microsoft.com/office/officeart/2005/8/layout/hList1"/>
    <dgm:cxn modelId="{FFA90138-438A-43B2-A7E8-17B113E8569A}" type="presOf" srcId="{4419A359-B252-4A6D-9E38-E3A02A334867}" destId="{6BCC47BA-0C21-4EC9-8F7B-D9BCA5C8EC21}" srcOrd="0" destOrd="1" presId="urn:microsoft.com/office/officeart/2005/8/layout/hList1"/>
    <dgm:cxn modelId="{474F5F3E-6BE3-430F-B3AB-768AAAF71FED}" type="presOf" srcId="{C7F6E318-28B4-4D4F-BB8C-E7A2E534ECCA}" destId="{6BCC47BA-0C21-4EC9-8F7B-D9BCA5C8EC21}" srcOrd="0" destOrd="6" presId="urn:microsoft.com/office/officeart/2005/8/layout/hList1"/>
    <dgm:cxn modelId="{006B3C3F-44B6-4DF5-9B6D-D42F23BD4F0E}" type="presOf" srcId="{D53ACF52-0EF2-4DC9-A2D2-F0A8A136641D}" destId="{FE6D297C-C9E0-4A7D-A12A-BA53DEE78AEC}" srcOrd="0" destOrd="4" presId="urn:microsoft.com/office/officeart/2005/8/layout/hList1"/>
    <dgm:cxn modelId="{27CD9640-2B48-43FD-9C51-1536D63243DD}" type="presOf" srcId="{DDF629D6-8B98-4E6F-A82C-AE51410E5FD5}" destId="{FE6D297C-C9E0-4A7D-A12A-BA53DEE78AEC}" srcOrd="0" destOrd="5" presId="urn:microsoft.com/office/officeart/2005/8/layout/hList1"/>
    <dgm:cxn modelId="{B172425F-9182-473E-9708-9DBE19E59914}" srcId="{639BF8EA-4D33-4B30-911B-6776BADCAC46}" destId="{643AE4CA-7E24-4B68-97B1-50082BC219B1}" srcOrd="1" destOrd="0" parTransId="{1F52393D-576B-4F00-916F-1F382BCFDBD9}" sibTransId="{44608D15-244E-44E9-AF6F-40F41419E2B0}"/>
    <dgm:cxn modelId="{1BD5B564-471C-4773-BE01-87446530E776}" srcId="{5D730ECF-5E56-4BCC-9295-01AA7310EDA9}" destId="{FE1D1D47-559F-4186-9501-2931C1DEA180}" srcOrd="3" destOrd="0" parTransId="{52A3A822-FAEE-4769-8277-A88CF9EBA81B}" sibTransId="{C4CD89C3-C9D5-403C-8DF5-7DFE5C517366}"/>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B3F9B76E-6297-4A15-9EF7-F9A55FADD408}" srcId="{AA0CC1A4-89B3-4AA2-AE39-4C1399639CA2}" destId="{9DE34E18-9E7E-4649-9790-5482278355DC}" srcOrd="3" destOrd="0" parTransId="{98E7B9BF-4148-44AF-B7F1-B11C49841971}" sibTransId="{C27CA758-F559-44B9-8ABF-FA52E0A53159}"/>
    <dgm:cxn modelId="{46F53550-0107-4711-901A-8C35D4679E93}" type="presOf" srcId="{3F8F7C63-6D9D-4496-99F3-13DF66B8EAD6}" destId="{DEBF50E0-4517-471F-B18E-2795B1F5C0A8}" srcOrd="0" destOrd="0" presId="urn:microsoft.com/office/officeart/2005/8/layout/hList1"/>
    <dgm:cxn modelId="{F1F3C451-97DC-41FA-8329-B467C1CB958C}" srcId="{AA0CC1A4-89B3-4AA2-AE39-4C1399639CA2}" destId="{DDF629D6-8B98-4E6F-A82C-AE51410E5FD5}" srcOrd="5" destOrd="0" parTransId="{67A54B0E-B1E1-480D-8481-6818AF7657FC}" sibTransId="{0247EC67-9592-4C1A-BDE5-CC6B042C7398}"/>
    <dgm:cxn modelId="{F15B0452-0CD7-4E80-85E5-600F0D7A3873}" srcId="{DF86A6E5-580E-4F2A-B223-B458E5A97CE4}" destId="{C7F6E318-28B4-4D4F-BB8C-E7A2E534ECCA}" srcOrd="6" destOrd="0" parTransId="{87133B2A-70E6-4301-BFA5-EBB87E60CBC7}" sibTransId="{A202C802-1E08-4623-83A9-D5B8853F99F6}"/>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C938957C-C2F0-4822-B1C4-8F3C899B29AE}" type="presOf" srcId="{643AE4CA-7E24-4B68-97B1-50082BC219B1}" destId="{569DA3D3-C2E5-4089-A6F0-CF7A0DE5293E}" srcOrd="0" destOrd="1" presId="urn:microsoft.com/office/officeart/2005/8/layout/hList1"/>
    <dgm:cxn modelId="{318BAB88-4CF9-4EE8-A846-C9225DC11EEF}" type="presOf" srcId="{1642A9B8-C06A-4960-A07D-28F4E4D1792F}" destId="{569DA3D3-C2E5-4089-A6F0-CF7A0DE5293E}" srcOrd="0" destOrd="3" presId="urn:microsoft.com/office/officeart/2005/8/layout/hList1"/>
    <dgm:cxn modelId="{3790F588-BD57-4CCE-B91D-33379F88B9D6}" type="presOf" srcId="{F44527D1-3623-4718-A5C7-590A95354660}" destId="{CD66AAD5-A74B-4989-8AD5-348B79FA87C7}" srcOrd="0" destOrd="0" presId="urn:microsoft.com/office/officeart/2005/8/layout/hList1"/>
    <dgm:cxn modelId="{0DE91289-A7A5-40D0-9D78-8790DFCA5FCB}" type="presOf" srcId="{0FED5600-5F6D-4343-A3C2-F41947421F5D}" destId="{569DA3D3-C2E5-4089-A6F0-CF7A0DE5293E}" srcOrd="0" destOrd="5"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237F8099-04C5-477B-B954-6B391C7D5E3B}" type="presOf" srcId="{676EBA27-C4C2-439B-9AE0-D248173AF8B3}" destId="{FE6D297C-C9E0-4A7D-A12A-BA53DEE78AEC}" srcOrd="0" destOrd="6" presId="urn:microsoft.com/office/officeart/2005/8/layout/hList1"/>
    <dgm:cxn modelId="{FAA49D9F-0973-4019-B9FE-FA0BA485DE97}" type="presOf" srcId="{2E20D451-CFE2-4852-A278-7B3E30725DBF}" destId="{FE6D297C-C9E0-4A7D-A12A-BA53DEE78AEC}" srcOrd="0" destOrd="1"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80ECE9A0-66CC-47F2-B613-5CEECBBCB66B}" srcId="{DF86A6E5-580E-4F2A-B223-B458E5A97CE4}" destId="{2F68ECE9-53F0-40BD-BA6F-C245A06145F5}" srcOrd="7" destOrd="0" parTransId="{B9641D1C-9C8F-4BCC-8F7B-DE599D9EC4AD}" sibTransId="{DB91E2C3-63D9-4245-A684-5C7E620927DE}"/>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2F2AACA5-CA68-465F-A649-219B810DDA7E}" srcId="{DF86A6E5-580E-4F2A-B223-B458E5A97CE4}" destId="{8955E30F-384B-4556-92AD-BC46EEAA7131}" srcOrd="3" destOrd="0" parTransId="{DAA588D6-4DB1-47CD-8B2B-2C0074A88935}" sibTransId="{73973CF6-C46F-461A-96E4-6D3F9ABA21E4}"/>
    <dgm:cxn modelId="{1CACE4A7-1CD9-4261-842E-9044B9A0AAD9}" type="presOf" srcId="{52068CC8-5885-429E-A0D7-06FD59E2AB9A}" destId="{6BCC47BA-0C21-4EC9-8F7B-D9BCA5C8EC21}" srcOrd="0" destOrd="8" presId="urn:microsoft.com/office/officeart/2005/8/layout/hList1"/>
    <dgm:cxn modelId="{4CAC5DA8-E267-4F9E-96DB-6FF4BC9DE44B}" type="presOf" srcId="{2F68ECE9-53F0-40BD-BA6F-C245A06145F5}" destId="{6BCC47BA-0C21-4EC9-8F7B-D9BCA5C8EC21}" srcOrd="0" destOrd="7"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83FF3CAD-13EF-46FC-8C0A-B65306D9385C}" srcId="{DF86A6E5-580E-4F2A-B223-B458E5A97CE4}" destId="{52068CC8-5885-429E-A0D7-06FD59E2AB9A}" srcOrd="8" destOrd="0" parTransId="{12C16F63-5044-4ED2-B734-9D1295FBDEC7}" sibTransId="{1384BB76-B716-4016-B148-2F53D7FFC731}"/>
    <dgm:cxn modelId="{533B33B0-F780-445E-9B62-7F84DB009051}" srcId="{AC11CA59-F486-473C-AE1A-BD3E159BD48A}" destId="{639BF8EA-4D33-4B30-911B-6776BADCAC46}" srcOrd="3" destOrd="0" parTransId="{73779F8B-B701-4BB6-9E77-1298E5928771}" sibTransId="{02641D1F-193F-4370-8212-3D28CA0839D7}"/>
    <dgm:cxn modelId="{F8DD75B2-69D9-49C5-9FD0-F080F6E689AB}" srcId="{AA0CC1A4-89B3-4AA2-AE39-4C1399639CA2}" destId="{EA161D7E-D32C-4553-89AC-9CF762FCB771}" srcOrd="2" destOrd="0" parTransId="{B0906C2A-62C0-4FFF-B927-D8AFC5A7843E}" sibTransId="{DBAFFCC2-2C44-4269-9742-40E0DB94EFC9}"/>
    <dgm:cxn modelId="{A492ABB8-EAAF-4965-8981-1877E350ABCF}" srcId="{AA0CC1A4-89B3-4AA2-AE39-4C1399639CA2}" destId="{D53ACF52-0EF2-4DC9-A2D2-F0A8A136641D}" srcOrd="4" destOrd="0" parTransId="{230F018A-1E31-4462-AA26-16CCF09A5B57}" sibTransId="{89D1675F-8B10-4D18-BB3B-355BCF39F03E}"/>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EBB97BD0-B4A1-4C4E-8554-6A03EAB87E25}" srcId="{AA0CC1A4-89B3-4AA2-AE39-4C1399639CA2}" destId="{2E20D451-CFE2-4852-A278-7B3E30725DBF}" srcOrd="1" destOrd="0" parTransId="{59E7D471-59CA-4574-9722-0E8EF64F98FF}" sibTransId="{C1821CCA-9CF6-44E6-B753-A8B216721439}"/>
    <dgm:cxn modelId="{D4F09DD2-D7DC-4C0A-B107-20DDDF7554E9}" srcId="{639BF8EA-4D33-4B30-911B-6776BADCAC46}" destId="{8A005F68-872E-4565-97CF-5F934A8F7106}" srcOrd="0" destOrd="0" parTransId="{6458AC6F-FC93-49FE-B39E-B3BD37FC1330}" sibTransId="{88809219-9B02-4029-97B7-029D87354175}"/>
    <dgm:cxn modelId="{68A983DA-3FF4-467B-8B67-0DBFDBA543A1}" srcId="{639BF8EA-4D33-4B30-911B-6776BADCAC46}" destId="{9142C005-5D65-41B7-8523-7310BF01420C}" srcOrd="4" destOrd="0" parTransId="{E58094E2-8848-49F4-92C0-BDC158F98E66}" sibTransId="{4B81515A-5476-4C74-B341-4DF86489A95E}"/>
    <dgm:cxn modelId="{28191EE6-95A7-4034-9576-375608FEE2BA}" srcId="{3F8F7C63-6D9D-4496-99F3-13DF66B8EAD6}" destId="{4A547C1D-B2B4-4DC0-9186-F06ADA29D96C}" srcOrd="1" destOrd="0" parTransId="{F4FB9ED1-E83E-49C1-92FA-6655211CE690}" sibTransId="{5B58EB33-10F0-4DE7-8164-D3499FE473A2}"/>
    <dgm:cxn modelId="{B329AEE8-4543-402A-AA06-29F3A101607E}" type="presOf" srcId="{DF86A6E5-580E-4F2A-B223-B458E5A97CE4}" destId="{19CDF2AB-3B0B-41CB-AD00-E99839314F1A}" srcOrd="0" destOrd="0" presId="urn:microsoft.com/office/officeart/2005/8/layout/hList1"/>
    <dgm:cxn modelId="{840F40E9-3FE4-4857-891B-57DCB4B50262}" type="presOf" srcId="{DDA51F23-E672-4597-B4F4-B3F1B0A24286}" destId="{6BCC47BA-0C21-4EC9-8F7B-D9BCA5C8EC21}" srcOrd="0" destOrd="2" presId="urn:microsoft.com/office/officeart/2005/8/layout/hList1"/>
    <dgm:cxn modelId="{D140A2EB-3F7E-42F4-996C-1F3B53C6C159}" type="presOf" srcId="{C6F6A35E-EF9D-42DB-9F6B-51AFF90BC98C}" destId="{FE6D297C-C9E0-4A7D-A12A-BA53DEE78AEC}" srcOrd="0" destOrd="0" presId="urn:microsoft.com/office/officeart/2005/8/layout/hList1"/>
    <dgm:cxn modelId="{76829AED-5E07-4EAE-9121-28001410360F}" srcId="{DF86A6E5-580E-4F2A-B223-B458E5A97CE4}" destId="{DDA51F23-E672-4597-B4F4-B3F1B0A24286}" srcOrd="2" destOrd="0" parTransId="{4FC64E57-F15C-4E89-B419-94C92BD1702F}" sibTransId="{A570845A-5133-4902-8830-E052EBCB3AAC}"/>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2C7599FB-9E01-416D-861C-B5C2EDBA1222}" type="presOf" srcId="{DFDE87FF-41B5-422A-B0DE-35065B11DE8D}" destId="{CD66AAD5-A74B-4989-8AD5-348B79FA87C7}" srcOrd="0" destOrd="2" presId="urn:microsoft.com/office/officeart/2005/8/layout/hList1"/>
    <dgm:cxn modelId="{FE5DDEFF-E973-4237-89AC-6F58DE583E17}" srcId="{DF86A6E5-580E-4F2A-B223-B458E5A97CE4}" destId="{4419A359-B252-4A6D-9E38-E3A02A334867}" srcOrd="1" destOrd="0" parTransId="{A52A58DC-A71F-4007-9570-DDED47744BF2}" sibTransId="{72B427D8-DA15-4A76-88D2-06A21DF2BC53}"/>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9B78BEB6-50E8-438E-8214-F21EF6978EAC}">
      <dgm:prSet custT="1"/>
      <dgm:spPr>
        <a:noFill/>
      </dgm:spPr>
      <dgm:t>
        <a:bodyPr/>
        <a:lstStyle/>
        <a:p>
          <a:r>
            <a:rPr lang="en-AU" sz="1100" dirty="0"/>
            <a:t>s</a:t>
          </a:r>
        </a:p>
      </dgm:t>
    </dgm:pt>
    <dgm:pt modelId="{061EEA83-2905-45BD-8FA7-D94853AE47E8}" type="parTrans" cxnId="{AEB8CEF2-B838-4CB2-8812-7851ADE3D758}">
      <dgm:prSet/>
      <dgm:spPr/>
      <dgm:t>
        <a:bodyPr/>
        <a:lstStyle/>
        <a:p>
          <a:endParaRPr lang="en-AU" sz="2400"/>
        </a:p>
      </dgm:t>
    </dgm:pt>
    <dgm:pt modelId="{3B50534F-65A9-4DF9-B3EC-99A6C6D4B114}" type="sibTrans" cxnId="{AEB8CEF2-B838-4CB2-8812-7851ADE3D758}">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r>
            <a:rPr lang="en-AU" sz="1100" dirty="0"/>
            <a:t>o</a:t>
          </a:r>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8ED9057-4374-4D05-93BB-89988B4475A3}">
      <dgm:prSet custT="1"/>
      <dgm:spPr>
        <a:noFill/>
      </dgm:spPr>
      <dgm:t>
        <a:bodyPr/>
        <a:lstStyle/>
        <a:p>
          <a:r>
            <a:rPr lang="en-AU" sz="1100" dirty="0"/>
            <a:t>s</a:t>
          </a:r>
        </a:p>
      </dgm:t>
    </dgm:pt>
    <dgm:pt modelId="{DD77604E-A3EE-4127-9789-C069C0B81011}" type="parTrans" cxnId="{2ECCE012-78B6-496A-B937-74CA51DCFEDC}">
      <dgm:prSet/>
      <dgm:spPr/>
      <dgm:t>
        <a:bodyPr/>
        <a:lstStyle/>
        <a:p>
          <a:endParaRPr lang="en-AU" sz="2400"/>
        </a:p>
      </dgm:t>
    </dgm:pt>
    <dgm:pt modelId="{3F07839F-A41B-4CF6-A17C-B4B366E24072}" type="sibTrans" cxnId="{2ECCE012-78B6-496A-B937-74CA51DCFEDC}">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050" dirty="0"/>
            <a:t>AI for every app. And everyone</a:t>
          </a:r>
          <a:endParaRPr lang="en-GB" sz="105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05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05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05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05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05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05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05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F9E75D7C-98A7-41BB-95A1-89B8316862D6}">
      <dgm:prSet custT="1"/>
      <dgm:spPr/>
      <dgm:t>
        <a:bodyPr/>
        <a:lstStyle/>
        <a:p>
          <a:pPr>
            <a:lnSpc>
              <a:spcPct val="150000"/>
            </a:lnSpc>
            <a:buFont typeface="Wingdings" panose="05000000000000000000" pitchFamily="2" charset="2"/>
            <a:buChar char="ü"/>
          </a:pPr>
          <a:r>
            <a:rPr lang="en-GB" sz="1050" dirty="0"/>
            <a:t>The 5x5 Principle</a:t>
          </a:r>
        </a:p>
      </dgm:t>
    </dgm:pt>
    <dgm:pt modelId="{8F7BCD5E-C5F9-4548-8D89-FAE3AB7C1141}" type="parTrans" cxnId="{BCD750F1-20C5-42F2-B82C-B9799ED084F6}">
      <dgm:prSet/>
      <dgm:spPr/>
      <dgm:t>
        <a:bodyPr/>
        <a:lstStyle/>
        <a:p>
          <a:endParaRPr lang="en-GB"/>
        </a:p>
      </dgm:t>
    </dgm:pt>
    <dgm:pt modelId="{2421EF1D-14E9-471D-92C3-B56B6E1D4B96}" type="sibTrans" cxnId="{BCD750F1-20C5-42F2-B82C-B9799ED084F6}">
      <dgm:prSet/>
      <dgm:spPr/>
      <dgm:t>
        <a:bodyPr/>
        <a:lstStyle/>
        <a:p>
          <a:endParaRPr lang="en-GB"/>
        </a:p>
      </dgm:t>
    </dgm:pt>
    <dgm:pt modelId="{BA4C32B8-CB34-4CE9-9107-40D10DCF01DE}">
      <dgm:prSet custT="1"/>
      <dgm:spPr/>
      <dgm:t>
        <a:bodyPr/>
        <a:lstStyle/>
        <a:p>
          <a:pPr>
            <a:lnSpc>
              <a:spcPct val="150000"/>
            </a:lnSpc>
            <a:buFont typeface="Wingdings" panose="05000000000000000000" pitchFamily="2" charset="2"/>
            <a:buChar char="ü"/>
          </a:pPr>
          <a:r>
            <a:rPr lang="en-GB" sz="1050" dirty="0"/>
            <a:t>Customer momentum: Power BI</a:t>
          </a:r>
        </a:p>
      </dgm:t>
    </dgm:pt>
    <dgm:pt modelId="{257677B1-C7AF-4B5C-BBA2-634C8E0F6476}" type="parTrans" cxnId="{A08A752A-5A33-4B61-95B0-8B0BB39EF6FD}">
      <dgm:prSet/>
      <dgm:spPr/>
      <dgm:t>
        <a:bodyPr/>
        <a:lstStyle/>
        <a:p>
          <a:endParaRPr lang="en-GB"/>
        </a:p>
      </dgm:t>
    </dgm:pt>
    <dgm:pt modelId="{5B71BAC2-EB28-48F2-9E30-EE0244D182F3}" type="sibTrans" cxnId="{A08A752A-5A33-4B61-95B0-8B0BB39EF6FD}">
      <dgm:prSet/>
      <dgm:spPr/>
      <dgm:t>
        <a:bodyPr/>
        <a:lstStyle/>
        <a:p>
          <a:endParaRPr lang="en-GB"/>
        </a:p>
      </dgm:t>
    </dgm:pt>
    <dgm:pt modelId="{CA81DCF0-A0D1-44C1-B800-E245C8B683B7}">
      <dgm:prSet custT="1"/>
      <dgm:spPr/>
      <dgm:t>
        <a:bodyPr/>
        <a:lstStyle/>
        <a:p>
          <a:pPr>
            <a:lnSpc>
              <a:spcPct val="150000"/>
            </a:lnSpc>
            <a:buFont typeface="Wingdings" panose="05000000000000000000" pitchFamily="2" charset="2"/>
            <a:buChar char="ü"/>
          </a:pPr>
          <a:r>
            <a:rPr lang="en-GB" sz="1050" dirty="0"/>
            <a:t>Power BI Desktop</a:t>
          </a:r>
        </a:p>
      </dgm:t>
    </dgm:pt>
    <dgm:pt modelId="{1B104CC6-EFC8-4F65-9ADD-B4D5BD48842B}" type="parTrans" cxnId="{1EFF9DA9-CF00-46AF-8D64-BBDA266A3CFB}">
      <dgm:prSet/>
      <dgm:spPr/>
      <dgm:t>
        <a:bodyPr/>
        <a:lstStyle/>
        <a:p>
          <a:endParaRPr lang="en-GB"/>
        </a:p>
      </dgm:t>
    </dgm:pt>
    <dgm:pt modelId="{52A93A8D-281B-44AA-8C27-7890CF9F5D39}" type="sibTrans" cxnId="{1EFF9DA9-CF00-46AF-8D64-BBDA266A3CFB}">
      <dgm:prSet/>
      <dgm:spPr/>
      <dgm:t>
        <a:bodyPr/>
        <a:lstStyle/>
        <a:p>
          <a:endParaRPr lang="en-GB"/>
        </a:p>
      </dgm:t>
    </dgm:pt>
    <dgm:pt modelId="{FA52E312-6273-4A57-9BE3-AEC692A43FC0}">
      <dgm:prSet custT="1"/>
      <dgm:spPr/>
      <dgm:t>
        <a:bodyPr/>
        <a:lstStyle/>
        <a:p>
          <a:pPr>
            <a:lnSpc>
              <a:spcPct val="150000"/>
            </a:lnSpc>
            <a:buFont typeface="Wingdings" panose="05000000000000000000" pitchFamily="2" charset="2"/>
            <a:buChar char="ü"/>
          </a:pPr>
          <a:r>
            <a:rPr lang="en-GB" sz="1050" dirty="0"/>
            <a:t>Data sources</a:t>
          </a:r>
        </a:p>
      </dgm:t>
    </dgm:pt>
    <dgm:pt modelId="{EC29CCC8-CEB1-4A45-9EF3-241E5EE75178}" type="parTrans" cxnId="{DEB2197F-13BC-484A-8EDF-C647F1100AA3}">
      <dgm:prSet/>
      <dgm:spPr/>
      <dgm:t>
        <a:bodyPr/>
        <a:lstStyle/>
        <a:p>
          <a:endParaRPr lang="en-GB"/>
        </a:p>
      </dgm:t>
    </dgm:pt>
    <dgm:pt modelId="{BEB87085-5200-4865-93A2-5AE4D06E47C3}" type="sibTrans" cxnId="{DEB2197F-13BC-484A-8EDF-C647F1100AA3}">
      <dgm:prSet/>
      <dgm:spPr/>
      <dgm:t>
        <a:bodyPr/>
        <a:lstStyle/>
        <a:p>
          <a:endParaRPr lang="en-GB"/>
        </a:p>
      </dgm:t>
    </dgm:pt>
    <dgm:pt modelId="{4B9E0442-77A6-43AE-9C64-EB04A69EA092}">
      <dgm:prSet custT="1"/>
      <dgm:spPr/>
      <dgm:t>
        <a:bodyPr/>
        <a:lstStyle/>
        <a:p>
          <a:pPr>
            <a:lnSpc>
              <a:spcPct val="150000"/>
            </a:lnSpc>
            <a:buFont typeface="Wingdings" panose="05000000000000000000" pitchFamily="2" charset="2"/>
            <a:buChar char="ü"/>
          </a:pPr>
          <a:r>
            <a:rPr lang="en-GB" sz="1050" dirty="0"/>
            <a:t>Power Query</a:t>
          </a:r>
        </a:p>
      </dgm:t>
    </dgm:pt>
    <dgm:pt modelId="{54982281-E852-46CB-BE03-0B37879373BB}" type="parTrans" cxnId="{9BD6DA1F-CB87-4D7B-8CF9-775EC4FCFA7F}">
      <dgm:prSet/>
      <dgm:spPr/>
      <dgm:t>
        <a:bodyPr/>
        <a:lstStyle/>
        <a:p>
          <a:endParaRPr lang="en-GB"/>
        </a:p>
      </dgm:t>
    </dgm:pt>
    <dgm:pt modelId="{7DCBA7A1-7659-4348-9241-78C9375417D9}" type="sibTrans" cxnId="{9BD6DA1F-CB87-4D7B-8CF9-775EC4FCFA7F}">
      <dgm:prSet/>
      <dgm:spPr/>
      <dgm:t>
        <a:bodyPr/>
        <a:lstStyle/>
        <a:p>
          <a:endParaRPr lang="en-GB"/>
        </a:p>
      </dgm:t>
    </dgm:pt>
    <dgm:pt modelId="{BD774B89-4822-4DCB-BF35-41F9289F8177}">
      <dgm:prSet custT="1"/>
      <dgm:spPr/>
      <dgm:t>
        <a:bodyPr/>
        <a:lstStyle/>
        <a:p>
          <a:pPr>
            <a:lnSpc>
              <a:spcPct val="150000"/>
            </a:lnSpc>
            <a:buFont typeface="Wingdings" panose="05000000000000000000" pitchFamily="2" charset="2"/>
            <a:buChar char="ü"/>
          </a:pPr>
          <a:r>
            <a:rPr lang="en-GB" sz="1050" dirty="0"/>
            <a:t>Dataflow</a:t>
          </a:r>
        </a:p>
      </dgm:t>
    </dgm:pt>
    <dgm:pt modelId="{0DFB5E71-3862-4656-96CC-6C65D5CDD2FF}" type="parTrans" cxnId="{330FCE4B-5774-4AFB-BE22-1E35FFAD15BC}">
      <dgm:prSet/>
      <dgm:spPr/>
      <dgm:t>
        <a:bodyPr/>
        <a:lstStyle/>
        <a:p>
          <a:endParaRPr lang="en-GB"/>
        </a:p>
      </dgm:t>
    </dgm:pt>
    <dgm:pt modelId="{A4E77D40-C5A1-40FD-8C74-FDD7A8C1A2CA}" type="sibTrans" cxnId="{330FCE4B-5774-4AFB-BE22-1E35FFAD15BC}">
      <dgm:prSet/>
      <dgm:spPr/>
      <dgm:t>
        <a:bodyPr/>
        <a:lstStyle/>
        <a:p>
          <a:endParaRPr lang="en-GB"/>
        </a:p>
      </dgm:t>
    </dgm:pt>
    <dgm:pt modelId="{E171E9BA-6A14-4189-BA03-F4B604EADB19}">
      <dgm:prSet custT="1"/>
      <dgm:spPr/>
      <dgm:t>
        <a:bodyPr/>
        <a:lstStyle/>
        <a:p>
          <a:pPr>
            <a:lnSpc>
              <a:spcPct val="150000"/>
            </a:lnSpc>
            <a:buFont typeface="Wingdings" panose="05000000000000000000" pitchFamily="2" charset="2"/>
            <a:buChar char="ü"/>
          </a:pPr>
          <a:r>
            <a:rPr lang="en-US" sz="1050" dirty="0"/>
            <a:t>Using a Calculation (DAX) in multiple files</a:t>
          </a:r>
          <a:endParaRPr lang="en-GB" sz="1050" dirty="0"/>
        </a:p>
      </dgm:t>
    </dgm:pt>
    <dgm:pt modelId="{097B5464-F837-4FC4-A150-5109CF2D99DC}" type="parTrans" cxnId="{5B95AB92-3AFB-4339-B93D-7552FFF74793}">
      <dgm:prSet/>
      <dgm:spPr/>
      <dgm:t>
        <a:bodyPr/>
        <a:lstStyle/>
        <a:p>
          <a:endParaRPr lang="en-GB"/>
        </a:p>
      </dgm:t>
    </dgm:pt>
    <dgm:pt modelId="{D86A599A-952D-4B9D-AE50-0CBDCE3AAA67}" type="sibTrans" cxnId="{5B95AB92-3AFB-4339-B93D-7552FFF74793}">
      <dgm:prSet/>
      <dgm:spPr/>
      <dgm:t>
        <a:bodyPr/>
        <a:lstStyle/>
        <a:p>
          <a:endParaRPr lang="en-GB"/>
        </a:p>
      </dgm:t>
    </dgm:pt>
    <dgm:pt modelId="{9A4DB8F8-8EFE-4EFC-93BD-93BDF119A9C1}">
      <dgm:prSet custT="1"/>
      <dgm:spPr/>
      <dgm:t>
        <a:bodyPr/>
        <a:lstStyle/>
        <a:p>
          <a:pPr>
            <a:lnSpc>
              <a:spcPct val="150000"/>
            </a:lnSpc>
            <a:buFont typeface="Wingdings" panose="05000000000000000000" pitchFamily="2" charset="2"/>
            <a:buChar char="ü"/>
          </a:pPr>
          <a:r>
            <a:rPr lang="en-GB" sz="1050" dirty="0"/>
            <a:t>Paginated Reporting</a:t>
          </a:r>
        </a:p>
      </dgm:t>
    </dgm:pt>
    <dgm:pt modelId="{130010CD-C8E0-4E27-9501-807B48404F20}" type="parTrans" cxnId="{AC608A87-AFAC-4122-B89E-174D160545B7}">
      <dgm:prSet/>
      <dgm:spPr/>
      <dgm:t>
        <a:bodyPr/>
        <a:lstStyle/>
        <a:p>
          <a:endParaRPr lang="en-GB"/>
        </a:p>
      </dgm:t>
    </dgm:pt>
    <dgm:pt modelId="{55AC7668-D0A1-42A4-A259-196B8BCF5FEA}" type="sibTrans" cxnId="{AC608A87-AFAC-4122-B89E-174D160545B7}">
      <dgm:prSet/>
      <dgm:spPr/>
      <dgm:t>
        <a:bodyPr/>
        <a:lstStyle/>
        <a:p>
          <a:endParaRPr lang="en-GB"/>
        </a:p>
      </dgm:t>
    </dgm:pt>
    <dgm:pt modelId="{97709F8C-FC85-4C6B-8528-ED4965BEB559}">
      <dgm:prSet custT="1"/>
      <dgm:spPr/>
      <dgm:t>
        <a:bodyPr/>
        <a:lstStyle/>
        <a:p>
          <a:pPr>
            <a:lnSpc>
              <a:spcPct val="150000"/>
            </a:lnSpc>
            <a:buFont typeface="Wingdings" panose="05000000000000000000" pitchFamily="2" charset="2"/>
            <a:buChar char="ü"/>
          </a:pPr>
          <a:r>
            <a:rPr lang="en-GB" sz="1050" dirty="0"/>
            <a:t>Power BI Admin Portal </a:t>
          </a:r>
        </a:p>
      </dgm:t>
    </dgm:pt>
    <dgm:pt modelId="{4CEC39CA-975C-4C83-9D90-9DE8413FA03E}" type="parTrans" cxnId="{DE69A0BD-819F-4DCA-99E0-91F271029230}">
      <dgm:prSet/>
      <dgm:spPr/>
      <dgm:t>
        <a:bodyPr/>
        <a:lstStyle/>
        <a:p>
          <a:endParaRPr lang="en-GB"/>
        </a:p>
      </dgm:t>
    </dgm:pt>
    <dgm:pt modelId="{D27916A1-C435-47AC-8F8F-5A6DF8D199FF}" type="sibTrans" cxnId="{DE69A0BD-819F-4DCA-99E0-91F271029230}">
      <dgm:prSet/>
      <dgm:spPr/>
      <dgm:t>
        <a:bodyPr/>
        <a:lstStyle/>
        <a:p>
          <a:endParaRPr lang="en-GB"/>
        </a:p>
      </dgm:t>
    </dgm:pt>
    <dgm:pt modelId="{F05DED01-7AEE-4634-9FDC-8AC932E8C969}">
      <dgm:prSet custT="1"/>
      <dgm:spPr/>
      <dgm:t>
        <a:bodyPr/>
        <a:lstStyle/>
        <a:p>
          <a:pPr>
            <a:lnSpc>
              <a:spcPct val="150000"/>
            </a:lnSpc>
            <a:buFont typeface="Wingdings" panose="05000000000000000000" pitchFamily="2" charset="2"/>
            <a:buChar char="ü"/>
          </a:pPr>
          <a:r>
            <a:rPr lang="en-GB" sz="1050" dirty="0"/>
            <a:t>Demo</a:t>
          </a:r>
        </a:p>
      </dgm:t>
    </dgm:pt>
    <dgm:pt modelId="{F9F8772D-1827-4065-9F30-2A8E27142504}" type="parTrans" cxnId="{99E800C7-7367-4A66-AEB5-F4E434BAC45F}">
      <dgm:prSet/>
      <dgm:spPr/>
      <dgm:t>
        <a:bodyPr/>
        <a:lstStyle/>
        <a:p>
          <a:endParaRPr lang="en-GB"/>
        </a:p>
      </dgm:t>
    </dgm:pt>
    <dgm:pt modelId="{902FF6AB-514A-40A6-8434-CF4101310CE7}" type="sibTrans" cxnId="{99E800C7-7367-4A66-AEB5-F4E434BAC45F}">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D5A57906-EFEF-4398-99CB-3E2FE01E1F82}" type="presOf" srcId="{F9E75D7C-98A7-41BB-95A1-89B8316862D6}" destId="{F9540AD5-4F34-4720-A853-23023519F2F5}" srcOrd="0" destOrd="1"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E3ED610E-D840-4A47-82CA-1963CEA02A3D}" srcId="{AC11CA59-F486-473C-AE1A-BD3E159BD48A}" destId="{DF86A6E5-580E-4F2A-B223-B458E5A97CE4}" srcOrd="4" destOrd="0" parTransId="{A3F965A0-4DFA-4DB1-BF22-9BD549EB3157}" sibTransId="{A2239809-CB4C-48EC-8779-BE5C55EB41C1}"/>
    <dgm:cxn modelId="{2ECCE012-78B6-496A-B937-74CA51DCFEDC}" srcId="{DF86A6E5-580E-4F2A-B223-B458E5A97CE4}" destId="{48ED9057-4374-4D05-93BB-89988B4475A3}" srcOrd="1" destOrd="0" parTransId="{DD77604E-A3EE-4127-9789-C069C0B81011}" sibTransId="{3F07839F-A41B-4CF6-A17C-B4B366E24072}"/>
    <dgm:cxn modelId="{E455D314-3C2C-445D-8605-B78D41BFD70B}" type="presOf" srcId="{FC2E9FD0-AD1A-4E81-8CE8-F5387731ACC5}" destId="{6BCC47BA-0C21-4EC9-8F7B-D9BCA5C8EC21}" srcOrd="0" destOrd="0" presId="urn:microsoft.com/office/officeart/2005/8/layout/hList1"/>
    <dgm:cxn modelId="{FD2F531B-38D3-40D7-9FC7-9603D4E62ABF}" type="presOf" srcId="{CA81DCF0-A0D1-44C1-B800-E245C8B683B7}" destId="{F9540AD5-4F34-4720-A853-23023519F2F5}" srcOrd="0" destOrd="3" presId="urn:microsoft.com/office/officeart/2005/8/layout/hList1"/>
    <dgm:cxn modelId="{37581F1C-5334-445E-829C-72AF65A4BDB2}" type="presOf" srcId="{AA0CC1A4-89B3-4AA2-AE39-4C1399639CA2}" destId="{6D51457A-C3C5-41AF-B616-CDB4705EBFBD}" srcOrd="0" destOrd="0" presId="urn:microsoft.com/office/officeart/2005/8/layout/hList1"/>
    <dgm:cxn modelId="{9BD6DA1F-CB87-4D7B-8CF9-775EC4FCFA7F}" srcId="{3F8F7C63-6D9D-4496-99F3-13DF66B8EAD6}" destId="{4B9E0442-77A6-43AE-9C64-EB04A69EA092}" srcOrd="5" destOrd="0" parTransId="{54982281-E852-46CB-BE03-0B37879373BB}" sibTransId="{7DCBA7A1-7659-4348-9241-78C9375417D9}"/>
    <dgm:cxn modelId="{00844724-3574-4BD7-A1D7-0DDFFF3FBF87}" type="presOf" srcId="{236D48B7-63A7-4285-9C6C-7AFF01B56D9D}" destId="{CD66AAD5-A74B-4989-8AD5-348B79FA87C7}" srcOrd="0" destOrd="5" presId="urn:microsoft.com/office/officeart/2005/8/layout/hList1"/>
    <dgm:cxn modelId="{A08A752A-5A33-4B61-95B0-8B0BB39EF6FD}" srcId="{3F8F7C63-6D9D-4496-99F3-13DF66B8EAD6}" destId="{BA4C32B8-CB34-4CE9-9107-40D10DCF01DE}" srcOrd="2" destOrd="0" parTransId="{257677B1-C7AF-4B5C-BBA2-634C8E0F6476}" sibTransId="{5B71BAC2-EB28-48F2-9E30-EE0244D182F3}"/>
    <dgm:cxn modelId="{95F1422B-D2D2-4C16-B913-4506C14F30E2}" srcId="{5D730ECF-5E56-4BCC-9295-01AA7310EDA9}" destId="{58A2E522-E29C-4132-AC13-C3D4E644FA3C}" srcOrd="7" destOrd="0" parTransId="{E9E5FE19-EEBB-4197-8E3C-36FFB0A95F09}" sibTransId="{5D0976C6-ACD5-49EF-BDEC-DCDD2C61531D}"/>
    <dgm:cxn modelId="{E89DCC35-4170-4CB2-A20C-EB81473BF897}" srcId="{5D730ECF-5E56-4BCC-9295-01AA7310EDA9}" destId="{24E91F4A-3897-4A0C-950E-4537F3FBB810}" srcOrd="6" destOrd="0" parTransId="{3FA903BF-7730-470C-B9B9-D24374440B2F}" sibTransId="{B56624A6-8E5F-4771-B1C0-E2E7A2D5FEA7}"/>
    <dgm:cxn modelId="{3F787F5B-72AE-4186-9DFA-EE160FDB9596}" type="presOf" srcId="{F05DED01-7AEE-4634-9FDC-8AC932E8C969}" destId="{F9540AD5-4F34-4720-A853-23023519F2F5}" srcOrd="0" destOrd="10" presId="urn:microsoft.com/office/officeart/2005/8/layout/hList1"/>
    <dgm:cxn modelId="{B0D6FD5E-D622-4C75-951D-4FCFE47F2376}" srcId="{5D730ECF-5E56-4BCC-9295-01AA7310EDA9}" destId="{3E642F35-97D9-4849-9004-96A0F376220D}" srcOrd="2" destOrd="0" parTransId="{FC0A6F24-07E2-403B-9EB3-1E68DF92A7B9}" sibTransId="{E455CF66-9B12-4FAB-A0CC-01947E2B58B4}"/>
    <dgm:cxn modelId="{4EF3CF63-2FA4-4E24-9BD4-0158857EDA5D}" type="presOf" srcId="{FA52E312-6273-4A57-9BE3-AEC692A43FC0}" destId="{F9540AD5-4F34-4720-A853-23023519F2F5}" srcOrd="0" destOrd="4" presId="urn:microsoft.com/office/officeart/2005/8/layout/hList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30FCE4B-5774-4AFB-BE22-1E35FFAD15BC}" srcId="{3F8F7C63-6D9D-4496-99F3-13DF66B8EAD6}" destId="{BD774B89-4822-4DCB-BF35-41F9289F8177}" srcOrd="6" destOrd="0" parTransId="{0DFB5E71-3862-4656-96CC-6C65D5CDD2FF}" sibTransId="{A4E77D40-C5A1-40FD-8C74-FDD7A8C1A2CA}"/>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7A204F5A-B6F2-4CC7-9C69-3CB267D6C465}" type="presOf" srcId="{9A4DB8F8-8EFE-4EFC-93BD-93BDF119A9C1}" destId="{F9540AD5-4F34-4720-A853-23023519F2F5}" srcOrd="0" destOrd="8"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DEB2197F-13BC-484A-8EDF-C647F1100AA3}" srcId="{3F8F7C63-6D9D-4496-99F3-13DF66B8EAD6}" destId="{FA52E312-6273-4A57-9BE3-AEC692A43FC0}" srcOrd="4" destOrd="0" parTransId="{EC29CCC8-CEB1-4A45-9EF3-241E5EE75178}" sibTransId="{BEB87085-5200-4865-93A2-5AE4D06E47C3}"/>
    <dgm:cxn modelId="{AC608A87-AFAC-4122-B89E-174D160545B7}" srcId="{3F8F7C63-6D9D-4496-99F3-13DF66B8EAD6}" destId="{9A4DB8F8-8EFE-4EFC-93BD-93BDF119A9C1}" srcOrd="8" destOrd="0" parTransId="{130010CD-C8E0-4E27-9501-807B48404F20}" sibTransId="{55AC7668-D0A1-42A4-A259-196B8BCF5FEA}"/>
    <dgm:cxn modelId="{3790F588-BD57-4CCE-B91D-33379F88B9D6}" type="presOf" srcId="{F44527D1-3623-4718-A5C7-590A95354660}" destId="{CD66AAD5-A74B-4989-8AD5-348B79FA87C7}" srcOrd="0" destOrd="0" presId="urn:microsoft.com/office/officeart/2005/8/layout/hList1"/>
    <dgm:cxn modelId="{21DD188E-BA90-4338-AD4C-9C76158552EB}" type="presOf" srcId="{E171E9BA-6A14-4189-BA03-F4B604EADB19}" destId="{F9540AD5-4F34-4720-A853-23023519F2F5}" srcOrd="0" destOrd="7" presId="urn:microsoft.com/office/officeart/2005/8/layout/hList1"/>
    <dgm:cxn modelId="{5B95AB92-3AFB-4339-B93D-7552FFF74793}" srcId="{3F8F7C63-6D9D-4496-99F3-13DF66B8EAD6}" destId="{E171E9BA-6A14-4189-BA03-F4B604EADB19}" srcOrd="7" destOrd="0" parTransId="{097B5464-F837-4FC4-A150-5109CF2D99DC}" sibTransId="{D86A599A-952D-4B9D-AE50-0CBDCE3AAA67}"/>
    <dgm:cxn modelId="{8C63B698-8A4E-457D-994E-67C74BAEA65D}" srcId="{3F8F7C63-6D9D-4496-99F3-13DF66B8EAD6}" destId="{630C8C32-A979-40C7-BDD7-71A76577670D}" srcOrd="0" destOrd="0" parTransId="{A072B589-234B-4E81-93D6-F23076B69245}" sibTransId="{BC580252-AC53-48E5-98C9-B7684010D558}"/>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499B0CA8-5A28-4F3A-AF92-30F09620EB6A}" type="presOf" srcId="{98E9E80D-99C6-4D95-ADA3-154C4B59F85F}" destId="{CD66AAD5-A74B-4989-8AD5-348B79FA87C7}" srcOrd="0" destOrd="4" presId="urn:microsoft.com/office/officeart/2005/8/layout/hList1"/>
    <dgm:cxn modelId="{B694E2A8-6C19-4423-80F8-C0DF30D4F0BF}" type="presOf" srcId="{9B78BEB6-50E8-438E-8214-F21EF6978EAC}" destId="{FE6D297C-C9E0-4A7D-A12A-BA53DEE78AEC}" srcOrd="0" destOrd="1" presId="urn:microsoft.com/office/officeart/2005/8/layout/hList1"/>
    <dgm:cxn modelId="{1EFF9DA9-CF00-46AF-8D64-BBDA266A3CFB}" srcId="{3F8F7C63-6D9D-4496-99F3-13DF66B8EAD6}" destId="{CA81DCF0-A0D1-44C1-B800-E245C8B683B7}" srcOrd="3" destOrd="0" parTransId="{1B104CC6-EFC8-4F65-9ADD-B4D5BD48842B}" sibTransId="{52A93A8D-281B-44AA-8C27-7890CF9F5D39}"/>
    <dgm:cxn modelId="{533B33B0-F780-445E-9B62-7F84DB009051}" srcId="{AC11CA59-F486-473C-AE1A-BD3E159BD48A}" destId="{639BF8EA-4D33-4B30-911B-6776BADCAC46}" srcOrd="3" destOrd="0" parTransId="{73779F8B-B701-4BB6-9E77-1298E5928771}" sibTransId="{02641D1F-193F-4370-8212-3D28CA0839D7}"/>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DE69A0BD-819F-4DCA-99E0-91F271029230}" srcId="{3F8F7C63-6D9D-4496-99F3-13DF66B8EAD6}" destId="{97709F8C-FC85-4C6B-8528-ED4965BEB559}" srcOrd="9" destOrd="0" parTransId="{4CEC39CA-975C-4C83-9D90-9DE8413FA03E}" sibTransId="{D27916A1-C435-47AC-8F8F-5A6DF8D199FF}"/>
    <dgm:cxn modelId="{626627BF-C8D1-4550-B774-515B215D77F2}" type="presOf" srcId="{BD774B89-4822-4DCB-BF35-41F9289F8177}" destId="{F9540AD5-4F34-4720-A853-23023519F2F5}" srcOrd="0" destOrd="6"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99E800C7-7367-4A66-AEB5-F4E434BAC45F}" srcId="{3F8F7C63-6D9D-4496-99F3-13DF66B8EAD6}" destId="{F05DED01-7AEE-4634-9FDC-8AC932E8C969}" srcOrd="10" destOrd="0" parTransId="{F9F8772D-1827-4065-9F30-2A8E27142504}" sibTransId="{902FF6AB-514A-40A6-8434-CF4101310CE7}"/>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77F991D3-6F86-4C0D-9C84-7336C3C1E19D}" type="presOf" srcId="{97709F8C-FC85-4C6B-8528-ED4965BEB559}" destId="{F9540AD5-4F34-4720-A853-23023519F2F5}" srcOrd="0" destOrd="9" presId="urn:microsoft.com/office/officeart/2005/8/layout/hList1"/>
    <dgm:cxn modelId="{5F9206D8-7CF1-4EEB-9E39-F6949420C72B}" type="presOf" srcId="{4B9E0442-77A6-43AE-9C64-EB04A69EA092}" destId="{F9540AD5-4F34-4720-A853-23023519F2F5}" srcOrd="0" destOrd="5" presId="urn:microsoft.com/office/officeart/2005/8/layout/hList1"/>
    <dgm:cxn modelId="{8DDC1ADB-9E6E-40DA-9619-78E3E14E333C}" type="presOf" srcId="{48ED9057-4374-4D05-93BB-89988B4475A3}" destId="{6BCC47BA-0C21-4EC9-8F7B-D9BCA5C8EC21}"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74C4E1E2-6EC4-488C-8ABD-6F0D3E3DF679}" type="presOf" srcId="{BA4C32B8-CB34-4CE9-9107-40D10DCF01DE}" destId="{F9540AD5-4F34-4720-A853-23023519F2F5}"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701AECED-5325-4295-A693-8267EF53B223}" type="presOf" srcId="{3E642F35-97D9-4849-9004-96A0F376220D}" destId="{CD66AAD5-A74B-4989-8AD5-348B79FA87C7}" srcOrd="0" destOrd="2" presId="urn:microsoft.com/office/officeart/2005/8/layout/hList1"/>
    <dgm:cxn modelId="{BCD750F1-20C5-42F2-B82C-B9799ED084F6}" srcId="{3F8F7C63-6D9D-4496-99F3-13DF66B8EAD6}" destId="{F9E75D7C-98A7-41BB-95A1-89B8316862D6}" srcOrd="1" destOrd="0" parTransId="{8F7BCD5E-C5F9-4548-8D89-FAE3AB7C1141}" sibTransId="{2421EF1D-14E9-471D-92C3-B56B6E1D4B96}"/>
    <dgm:cxn modelId="{AEB8CEF2-B838-4CB2-8812-7851ADE3D758}" srcId="{AA0CC1A4-89B3-4AA2-AE39-4C1399639CA2}" destId="{9B78BEB6-50E8-438E-8214-F21EF6978EAC}" srcOrd="1" destOrd="0" parTransId="{061EEA83-2905-45BD-8FA7-D94853AE47E8}" sibTransId="{3B50534F-65A9-4DF9-B3EC-99A6C6D4B114}"/>
    <dgm:cxn modelId="{235AF3F2-4DC6-4ACE-9EC0-844AD822351F}" type="presOf" srcId="{8A005F68-872E-4565-97CF-5F934A8F7106}" destId="{569DA3D3-C2E5-4089-A6F0-CF7A0DE5293E}" srcOrd="0" destOrd="0"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289383"/>
        <a:ext cx="2016677" cy="806670"/>
      </dsp:txXfrm>
    </dsp:sp>
    <dsp:sp modelId="{F9540AD5-4F34-4720-A853-23023519F2F5}">
      <dsp:nvSpPr>
        <dsp:cNvPr id="0" name=""/>
        <dsp:cNvSpPr/>
      </dsp:nvSpPr>
      <dsp:spPr>
        <a:xfrm>
          <a:off x="5260"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The 5x5 Principle</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Customer momentum: Power BI</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Desktop</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sources</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Query</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Dataflow</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Using a Calculation (DAX) in multiple files</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Paginated Reporting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Admin Portal </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5260" y="1096054"/>
        <a:ext cx="2016677" cy="3300862"/>
      </dsp:txXfrm>
    </dsp:sp>
    <dsp:sp modelId="{A15940E0-E524-4386-893B-E5C857ACD0DE}">
      <dsp:nvSpPr>
        <dsp:cNvPr id="0" name=""/>
        <dsp:cNvSpPr/>
      </dsp:nvSpPr>
      <dsp:spPr>
        <a:xfrm>
          <a:off x="2304273"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289383"/>
        <a:ext cx="2016677" cy="806670"/>
      </dsp:txXfrm>
    </dsp:sp>
    <dsp:sp modelId="{CD66AAD5-A74B-4989-8AD5-348B79FA87C7}">
      <dsp:nvSpPr>
        <dsp:cNvPr id="0" name=""/>
        <dsp:cNvSpPr/>
      </dsp:nvSpPr>
      <dsp:spPr>
        <a:xfrm>
          <a:off x="2304273"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AI for every app. And everyone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Setup Environment</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AI Model</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Prediction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Form processing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Object detection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Text classification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2304273" y="1096054"/>
        <a:ext cx="2016677" cy="3300862"/>
      </dsp:txXfrm>
    </dsp:sp>
    <dsp:sp modelId="{6D51457A-C3C5-41AF-B616-CDB4705EBFBD}">
      <dsp:nvSpPr>
        <dsp:cNvPr id="0" name=""/>
        <dsp:cNvSpPr/>
      </dsp:nvSpPr>
      <dsp:spPr>
        <a:xfrm>
          <a:off x="4603285"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289383"/>
        <a:ext cx="2016677" cy="806670"/>
      </dsp:txXfrm>
    </dsp:sp>
    <dsp:sp modelId="{FE6D297C-C9E0-4A7D-A12A-BA53DEE78AEC}">
      <dsp:nvSpPr>
        <dsp:cNvPr id="0" name=""/>
        <dsp:cNvSpPr/>
      </dsp:nvSpPr>
      <dsp:spPr>
        <a:xfrm>
          <a:off x="4603285"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4603285" y="1096054"/>
        <a:ext cx="2016677" cy="3300862"/>
      </dsp:txXfrm>
    </dsp:sp>
    <dsp:sp modelId="{79AA2380-6C09-4C3E-A320-87D02EF11B92}">
      <dsp:nvSpPr>
        <dsp:cNvPr id="0" name=""/>
        <dsp:cNvSpPr/>
      </dsp:nvSpPr>
      <dsp:spPr>
        <a:xfrm>
          <a:off x="6902297"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289383"/>
        <a:ext cx="2016677" cy="806670"/>
      </dsp:txXfrm>
    </dsp:sp>
    <dsp:sp modelId="{569DA3D3-C2E5-4089-A6F0-CF7A0DE5293E}">
      <dsp:nvSpPr>
        <dsp:cNvPr id="0" name=""/>
        <dsp:cNvSpPr/>
      </dsp:nvSpPr>
      <dsp:spPr>
        <a:xfrm>
          <a:off x="6902297"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AU" sz="1100" kern="1200" dirty="0"/>
            <a:t>o</a:t>
          </a:r>
        </a:p>
      </dsp:txBody>
      <dsp:txXfrm>
        <a:off x="6902297" y="1096054"/>
        <a:ext cx="2016677" cy="3300862"/>
      </dsp:txXfrm>
    </dsp:sp>
    <dsp:sp modelId="{19CDF2AB-3B0B-41CB-AD00-E99839314F1A}">
      <dsp:nvSpPr>
        <dsp:cNvPr id="0" name=""/>
        <dsp:cNvSpPr/>
      </dsp:nvSpPr>
      <dsp:spPr>
        <a:xfrm>
          <a:off x="9201309"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289383"/>
        <a:ext cx="2016677" cy="806670"/>
      </dsp:txXfrm>
    </dsp:sp>
    <dsp:sp modelId="{6BCC47BA-0C21-4EC9-8F7B-D9BCA5C8EC21}">
      <dsp:nvSpPr>
        <dsp:cNvPr id="0" name=""/>
        <dsp:cNvSpPr/>
      </dsp:nvSpPr>
      <dsp:spPr>
        <a:xfrm>
          <a:off x="9201309"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9201309" y="1096054"/>
        <a:ext cx="2016677" cy="33008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icrosoft/CDM/blob/master/docs/CDMPoster_a3.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4:01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245696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Updated icons, made some of the connections based on limited references I was able to find in the documents site. </a:t>
            </a:r>
          </a:p>
        </p:txBody>
      </p:sp>
      <p:sp>
        <p:nvSpPr>
          <p:cNvPr id="4" name="Slide Number Placeholder 3"/>
          <p:cNvSpPr>
            <a:spLocks noGrp="1"/>
          </p:cNvSpPr>
          <p:nvPr>
            <p:ph type="sldNum" sz="quarter" idx="5"/>
          </p:nvPr>
        </p:nvSpPr>
        <p:spPr/>
        <p:txBody>
          <a:bodyPr/>
          <a:lstStyle/>
          <a:p>
            <a:fld id="{2E125529-841D-4C4C-9CE7-D5627DC1C72E}" type="slidenum">
              <a:rPr lang="en-US" smtClean="0"/>
              <a:t>13</a:t>
            </a:fld>
            <a:endParaRPr lang="en-US"/>
          </a:p>
        </p:txBody>
      </p:sp>
    </p:spTree>
    <p:extLst>
      <p:ext uri="{BB962C8B-B14F-4D97-AF65-F5344CB8AC3E}">
        <p14:creationId xmlns:p14="http://schemas.microsoft.com/office/powerpoint/2010/main" val="859804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Updated icons, made some of the connections based on limited references I was able to find in the documents site. </a:t>
            </a:r>
          </a:p>
        </p:txBody>
      </p:sp>
      <p:sp>
        <p:nvSpPr>
          <p:cNvPr id="4" name="Slide Number Placeholder 3"/>
          <p:cNvSpPr>
            <a:spLocks noGrp="1"/>
          </p:cNvSpPr>
          <p:nvPr>
            <p:ph type="sldNum" sz="quarter" idx="5"/>
          </p:nvPr>
        </p:nvSpPr>
        <p:spPr/>
        <p:txBody>
          <a:bodyPr/>
          <a:lstStyle/>
          <a:p>
            <a:fld id="{2E125529-841D-4C4C-9CE7-D5627DC1C72E}" type="slidenum">
              <a:rPr lang="en-US" smtClean="0"/>
              <a:t>14</a:t>
            </a:fld>
            <a:endParaRPr lang="en-US"/>
          </a:p>
        </p:txBody>
      </p:sp>
    </p:spTree>
    <p:extLst>
      <p:ext uri="{BB962C8B-B14F-4D97-AF65-F5344CB8AC3E}">
        <p14:creationId xmlns:p14="http://schemas.microsoft.com/office/powerpoint/2010/main" val="2534475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1543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The Common Data Service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Data is arguably the most</a:t>
            </a:r>
            <a:r>
              <a:rPr lang="en-US" sz="1200" dirty="0">
                <a:effectLst/>
                <a:latin typeface="Calibri" panose="020F0502020204030204" pitchFamily="34" charset="0"/>
                <a:ea typeface="Calibri" panose="020F0502020204030204" pitchFamily="34" charset="0"/>
                <a:cs typeface="Arial" panose="020B0604020202020204" pitchFamily="34" charset="0"/>
              </a:rPr>
              <a:t> valuable business asset you have, yet, spread across applications, departments, and services. </a:t>
            </a:r>
            <a:r>
              <a:rPr lang="en-US" sz="1200" dirty="0">
                <a:effectLst/>
                <a:latin typeface="Calibri" panose="020F0502020204030204" pitchFamily="34" charset="0"/>
                <a:ea typeface="Calibri" panose="020F0502020204030204" pitchFamily="34" charset="0"/>
                <a:cs typeface="Calibri" panose="020F0502020204030204" pitchFamily="34" charset="0"/>
              </a:rPr>
              <a:t>Many data and compute services have data and logic capabilities that are disjointed from each other. This often requires you to build unique data and logic stacks for each application, and because of this, it can be challenging to build integrated experiences or analyze data across apps.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This is where the </a:t>
            </a:r>
            <a:r>
              <a:rPr lang="en-US" sz="1200" b="1" dirty="0">
                <a:effectLst/>
                <a:latin typeface="Calibri" panose="020F0502020204030204" pitchFamily="34" charset="0"/>
                <a:ea typeface="Calibri" panose="020F0502020204030204" pitchFamily="34" charset="0"/>
                <a:cs typeface="Arial" panose="020B0604020202020204" pitchFamily="34" charset="0"/>
              </a:rPr>
              <a:t>Common Data Service</a:t>
            </a:r>
            <a:r>
              <a:rPr lang="en-US" sz="1200" dirty="0">
                <a:effectLst/>
                <a:latin typeface="Calibri" panose="020F0502020204030204" pitchFamily="34" charset="0"/>
                <a:ea typeface="Calibri" panose="020F0502020204030204" pitchFamily="34" charset="0"/>
                <a:cs typeface="Arial" panose="020B0604020202020204" pitchFamily="34" charset="0"/>
              </a:rPr>
              <a:t> (or CDS) comes in. </a:t>
            </a:r>
            <a:r>
              <a:rPr lang="en-US" sz="1200" dirty="0">
                <a:effectLst/>
                <a:latin typeface="Calibri" panose="020F0502020204030204" pitchFamily="34" charset="0"/>
                <a:ea typeface="Calibri" panose="020F0502020204030204" pitchFamily="34" charset="0"/>
                <a:cs typeface="Calibri" panose="020F0502020204030204" pitchFamily="34" charset="0"/>
              </a:rPr>
              <a:t>Using the CDS your apps and processes can interact with a single set of data shapes and business logic.</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Let me explain…</a:t>
            </a: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CDS is a heterogeneous storage service, for both structured tabular data and unstructured data such as images or log files. It runs in Azure and is shared by Dynamics 365 applications, Microsoft 365 and the Power Platform consisting of Power BI, PowerApps and Microsoft Flow.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CDS understands the shape of your data, and it even understands how to </a:t>
            </a:r>
            <a:r>
              <a:rPr lang="en-US" sz="1200" i="1" dirty="0">
                <a:effectLst/>
                <a:latin typeface="Calibri" panose="020F0502020204030204" pitchFamily="34" charset="0"/>
                <a:ea typeface="Calibri" panose="020F0502020204030204" pitchFamily="34" charset="0"/>
                <a:cs typeface="Calibri" panose="020F0502020204030204" pitchFamily="34" charset="0"/>
              </a:rPr>
              <a:t>best</a:t>
            </a:r>
            <a:r>
              <a:rPr lang="en-US" sz="1200" dirty="0">
                <a:effectLst/>
                <a:latin typeface="Calibri" panose="020F0502020204030204" pitchFamily="34" charset="0"/>
                <a:ea typeface="Calibri" panose="020F0502020204030204" pitchFamily="34" charset="0"/>
                <a:cs typeface="Calibri" panose="020F0502020204030204" pitchFamily="34" charset="0"/>
              </a:rPr>
              <a:t> store different types of data. It will automatically place image assets in blob Storage and text strings in tabular data. For example, it will shape phone number data into a specific type of text string that might be used for making phone calls.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Then beyond the shape of your data, the CDS also understands the business logic over that data. Here the CDS will aggregate values and associated activities, such as in the case of a customer it might maintain related relevant data for that customer, including minimum, maximum, average transaction size and the sum total.</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1200" b="1" dirty="0">
                <a:effectLst/>
                <a:latin typeface="Calibri" panose="020F0502020204030204" pitchFamily="34" charset="0"/>
                <a:ea typeface="Calibri" panose="020F0502020204030204" pitchFamily="34" charset="0"/>
                <a:cs typeface="Arial" panose="020B0604020202020204" pitchFamily="34" charset="0"/>
              </a:rPr>
              <a:t>T: </a:t>
            </a:r>
            <a:r>
              <a:rPr lang="en-US" sz="1200" dirty="0">
                <a:effectLst/>
                <a:latin typeface="Calibri" panose="020F0502020204030204" pitchFamily="34" charset="0"/>
                <a:ea typeface="Calibri" panose="020F0502020204030204" pitchFamily="34" charset="0"/>
                <a:cs typeface="Calibri" panose="020F0502020204030204" pitchFamily="34" charset="0"/>
              </a:rPr>
              <a:t>To support a consistent way of shaping and connecting your data, we’ve open sourced the schemas we use in CDS – this is the foundation of what we call the Common Data Model or CDM. </a:t>
            </a: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Font typeface="Arial" panose="020B0604020202020204" pitchFamily="34" charset="0"/>
              <a:buNone/>
            </a:pPr>
            <a:r>
              <a:rPr lang="en-US" sz="1200" b="1" dirty="0">
                <a:effectLst/>
                <a:latin typeface="Calibri" panose="020F0502020204030204" pitchFamily="34" charset="0"/>
                <a:ea typeface="Calibri" panose="020F0502020204030204" pitchFamily="34" charset="0"/>
                <a:cs typeface="Calibri" panose="020F0502020204030204" pitchFamily="34" charset="0"/>
              </a:rPr>
              <a:t>&lt;click&gt;</a:t>
            </a: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r>
              <a:rPr lang="en-US" i="1" dirty="0">
                <a:latin typeface="Segoe UI" panose="020B0502040204020203" pitchFamily="34" charset="0"/>
              </a:rPr>
              <a:t>Summary: </a:t>
            </a:r>
            <a:r>
              <a:rPr lang="en-US" dirty="0">
                <a:latin typeface="Segoe UI" panose="020B0502040204020203" pitchFamily="34" charset="0"/>
              </a:rPr>
              <a:t>At the core, the Common Data Services is a Microsoft Azure-based Cloud data storage service that allows you to surface data from multiple applications (including Dynamics 365, Office 365, and other similar Azure or non-Azure-based services) and make them all available at the central place.</a:t>
            </a:r>
          </a:p>
          <a:p>
            <a:endParaRPr lang="en-US" dirty="0">
              <a:latin typeface="Segoe UI" panose="020B0502040204020203" pitchFamily="34" charset="0"/>
            </a:endParaRP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32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Calibri" panose="020F0502020204030204" pitchFamily="34" charset="0"/>
              </a:rPr>
              <a:t>The Common Data Model </a:t>
            </a:r>
          </a:p>
          <a:p>
            <a:pPr marL="0" marR="0">
              <a:lnSpc>
                <a:spcPct val="107000"/>
              </a:lnSpc>
              <a:spcBef>
                <a:spcPts val="0"/>
              </a:spcBef>
              <a:spcAft>
                <a:spcPts val="800"/>
              </a:spcAft>
            </a:pPr>
            <a:endParaRPr lang="en-US" sz="1200" b="1"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200" b="0" dirty="0">
                <a:effectLst/>
                <a:latin typeface="Calibri" panose="020F0502020204030204" pitchFamily="34" charset="0"/>
                <a:ea typeface="Calibri" panose="020F0502020204030204" pitchFamily="34" charset="0"/>
                <a:cs typeface="Calibri" panose="020F0502020204030204" pitchFamily="34" charset="0"/>
              </a:rPr>
              <a:t>CDM </a:t>
            </a:r>
            <a:r>
              <a:rPr lang="en-US" sz="1200" dirty="0">
                <a:effectLst/>
                <a:latin typeface="Calibri" panose="020F0502020204030204" pitchFamily="34" charset="0"/>
                <a:ea typeface="Calibri" panose="020F0502020204030204" pitchFamily="34" charset="0"/>
                <a:cs typeface="Calibri" panose="020F0502020204030204" pitchFamily="34" charset="0"/>
              </a:rPr>
              <a:t>defines entities, attributes, semantic metadata, and relationships to provide consistency in how data is defined and connected across applications.  And our partners across industries like Healthcare, Retail, Financial Analytics, Education, and Automotive have helped extend the CDM with industry-specific, common interoperable schemas.</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The CDS is also a powerful source for analytics that you can integrate with other data sources.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Using Power BI Dataflows, you can also export data from the CDS into an Azure Data Lake or your preferred location, for analysis. Conversely, you can transform your data into CDM form using Power BI dataflows, making it ready for the CDS or other services to access.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Connectors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Then to integrate your systems and business processes with Dynamics 365 and the Common Data </a:t>
            </a: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Service, there are hundreds of pre-built connectors covering popular data platforms and Apps to allow you to connect to your existing systems for both read-only processes—such as a one-time batch operation—and read-write communications, such as order fulfillment.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These connectors take care of which App API’s to call, how to authenticate, and how to pass data back-and-forth between applications with shared workflows.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This now makes it easier to query, interact with, and exchange information — whether that’s Dynamics 365 data, or data within your office collaboration tools, internal databases, external systems such as Adobe and SAP or in professional and social networks such as LinkedIn and Twitter.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You can also create your own connectors for your internal apps, and if you’d like more granular control, Microsoft Azure provides the developer tools and languages of your choice to do more custom development</a:t>
            </a:r>
            <a:endParaRPr lang="en-US" b="1" dirty="0"/>
          </a:p>
          <a:p>
            <a:endParaRPr lang="en-US" b="0" dirty="0"/>
          </a:p>
          <a:p>
            <a:r>
              <a:rPr lang="en-US" b="1" dirty="0"/>
              <a:t>T: </a:t>
            </a:r>
            <a:r>
              <a:rPr lang="en-US" b="0" dirty="0"/>
              <a:t>So how do we enable all of this to work together?</a:t>
            </a:r>
            <a:endParaRPr lang="en-US" b="1" dirty="0"/>
          </a:p>
          <a:p>
            <a:endParaRPr lang="en-US" b="1" dirty="0"/>
          </a:p>
          <a:p>
            <a:r>
              <a:rPr lang="en-US" b="1" dirty="0"/>
              <a:t>&lt;click&gt;</a:t>
            </a:r>
          </a:p>
          <a:p>
            <a:r>
              <a:rPr lang="en-US" b="1" dirty="0"/>
              <a:t>---------------------------</a:t>
            </a:r>
          </a:p>
          <a:p>
            <a:endParaRPr lang="en-US" b="1" dirty="0"/>
          </a:p>
          <a:p>
            <a:r>
              <a:rPr lang="en-US" b="1" dirty="0"/>
              <a:t>For additional information, go to </a:t>
            </a:r>
            <a:r>
              <a:rPr lang="en-US" dirty="0">
                <a:hlinkClick r:id="rId3"/>
              </a:rPr>
              <a:t>https://github.com/Microsoft/CDM/blob/master/docs/CDMPoster_a3.pdf</a:t>
            </a:r>
            <a:endParaRPr lang="en-US" dirty="0"/>
          </a:p>
          <a:p>
            <a:pPr marL="171450" indent="-171450">
              <a:buFont typeface="Arial" panose="020B0604020202020204" pitchFamily="34" charset="0"/>
              <a:buChar char="•"/>
            </a:pPr>
            <a:r>
              <a:rPr lang="en-US" dirty="0"/>
              <a:t>CDM is an open-sourced definition of modular and extensible business entities with semantic metadata that simplify the challenges of application development and data integration.</a:t>
            </a:r>
          </a:p>
          <a:p>
            <a:pPr marL="171450" indent="-171450">
              <a:buFont typeface="Arial" panose="020B0604020202020204" pitchFamily="34" charset="0"/>
              <a:buChar char="•"/>
            </a:pPr>
            <a:r>
              <a:rPr lang="en-US" dirty="0"/>
              <a:t>CDM unifies data in a well-known schema with semantic consistency.</a:t>
            </a:r>
          </a:p>
          <a:p>
            <a:pPr marL="171450" indent="-171450">
              <a:buFont typeface="Arial" panose="020B0604020202020204" pitchFamily="34" charset="0"/>
              <a:buChar char="•"/>
            </a:pPr>
            <a:r>
              <a:rPr lang="en-US" dirty="0"/>
              <a:t>App developers and backend integrators can develop independently. </a:t>
            </a:r>
          </a:p>
          <a:p>
            <a:pPr marL="171450" indent="-171450">
              <a:buFont typeface="Arial" panose="020B0604020202020204" pitchFamily="34" charset="0"/>
              <a:buChar char="•"/>
            </a:pPr>
            <a:r>
              <a:rPr lang="en-US" dirty="0"/>
              <a:t>Enables quick application deployment and development, out-of-the-box intelligence, and much more. </a:t>
            </a:r>
          </a:p>
          <a:p>
            <a:pPr marL="171450" indent="-171450">
              <a:buFont typeface="Arial" panose="020B0604020202020204" pitchFamily="34" charset="0"/>
              <a:buChar char="•"/>
            </a:pPr>
            <a:endParaRPr lang="en-US" dirty="0"/>
          </a:p>
          <a:p>
            <a:r>
              <a:rPr lang="en-US" dirty="0"/>
              <a:t>There’s a growing collection of solutions that store data in CDM form: </a:t>
            </a:r>
          </a:p>
          <a:p>
            <a:pPr marL="171450" indent="-171450">
              <a:buFontTx/>
              <a:buChar char="-"/>
            </a:pPr>
            <a:r>
              <a:rPr lang="en-US" dirty="0"/>
              <a:t>Power BI</a:t>
            </a:r>
          </a:p>
          <a:p>
            <a:pPr marL="171450" indent="-171450">
              <a:buFontTx/>
              <a:buChar char="-"/>
            </a:pPr>
            <a:r>
              <a:rPr lang="en-US" dirty="0"/>
              <a:t>Dynamics 365</a:t>
            </a:r>
          </a:p>
          <a:p>
            <a:pPr marL="171450" indent="-171450">
              <a:buFontTx/>
              <a:buChar char="-"/>
            </a:pPr>
            <a:r>
              <a:rPr lang="en-US" dirty="0"/>
              <a:t>PowerApps</a:t>
            </a:r>
          </a:p>
          <a:p>
            <a:pPr marL="171450" indent="-171450">
              <a:buFontTx/>
              <a:buChar char="-"/>
            </a:pPr>
            <a:r>
              <a:rPr lang="en-US" dirty="0"/>
              <a:t>Azure</a:t>
            </a:r>
          </a:p>
          <a:p>
            <a:pPr marL="0" indent="0">
              <a:buFontTx/>
              <a:buNone/>
            </a:pPr>
            <a:endParaRPr lang="en-US" dirty="0"/>
          </a:p>
          <a:p>
            <a:r>
              <a:rPr lang="en-US" sz="1200" b="0" i="0" kern="1200" dirty="0">
                <a:solidFill>
                  <a:schemeClr val="tx1"/>
                </a:solidFill>
                <a:effectLst/>
                <a:latin typeface="+mn-lt"/>
                <a:ea typeface="+mn-ea"/>
                <a:cs typeface="+mn-cs"/>
              </a:rPr>
              <a:t>The Common Data Model simplifies this process by providing a shared data language for business and analytical applications to use. The Common Data Model metadata system enables consistency of data and its meaning across applications and business processes (such as PowerApps, Power BI, Dynamics 365, and Azure), which store data in conformance with the Common Data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to the metadata system, the Common Data Model includes a set of standardized, extensible data schemas that Microsoft and its partners have published (ODI). This collection of predefined schemas includes entities, attributes, semantic metadata, and relationships. The schemas represent commonly used concepts and activities, such as Account and Campaign, to simplify the creation, aggregation, and analysis of data. </a:t>
            </a:r>
          </a:p>
          <a:p>
            <a:endParaRPr lang="en-US" b="0" dirty="0"/>
          </a:p>
          <a:p>
            <a:r>
              <a:rPr lang="en-US" sz="1200" b="0" i="0" kern="1200" dirty="0">
                <a:solidFill>
                  <a:schemeClr val="tx1"/>
                </a:solidFill>
                <a:effectLst/>
                <a:latin typeface="+mn-lt"/>
                <a:ea typeface="+mn-ea"/>
                <a:cs typeface="+mn-cs"/>
              </a:rPr>
              <a:t>In other words, the Common Data Model offers these benefits: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Structural and semantic consistency across applications and deployments.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Simplified integration and disambiguation of data that’s collected from processes, digital interactions, product telemetry, people interactions, and so 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unified shape where data integrations can combine existing enterprise data with other sources and use that data holistically to develop apps or derive insights.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Ability to extend the schema and Common Data Model standard entities to tailor the model to your organization.</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229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85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082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4130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2/16/2020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4280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png"/><Relationship Id="rId1" Type="http://schemas.openxmlformats.org/officeDocument/2006/relationships/slideMaster" Target="../slideMasters/slideMaster5.xml"/><Relationship Id="rId5" Type="http://schemas.openxmlformats.org/officeDocument/2006/relationships/image" Target="../media/image30.png"/><Relationship Id="rId4"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2/16/2020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3449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521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551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782627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254895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2/16/2020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6.emf"/><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image" Target="../media/image8.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8.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4.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8.emf"/><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 id="2147483762" r:id="rId17"/>
    <p:sldLayoutId id="2147483763" r:id="rId18"/>
    <p:sldLayoutId id="214748379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6.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svg"/><Relationship Id="rId11" Type="http://schemas.openxmlformats.org/officeDocument/2006/relationships/image" Target="../media/image45.png"/><Relationship Id="rId5" Type="http://schemas.openxmlformats.org/officeDocument/2006/relationships/image" Target="../media/image41.png"/><Relationship Id="rId10" Type="http://schemas.openxmlformats.org/officeDocument/2006/relationships/image" Target="../media/image48.svg"/><Relationship Id="rId4" Type="http://schemas.openxmlformats.org/officeDocument/2006/relationships/image" Target="../media/image40.sv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0.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3.svg"/><Relationship Id="rId2" Type="http://schemas.openxmlformats.org/officeDocument/2006/relationships/notesSlide" Target="../notesSlides/notesSlide11.xml"/><Relationship Id="rId16" Type="http://schemas.openxmlformats.org/officeDocument/2006/relationships/image" Target="../media/image45.png"/><Relationship Id="rId1" Type="http://schemas.openxmlformats.org/officeDocument/2006/relationships/slideLayout" Target="../slideLayouts/slideLayout18.xml"/><Relationship Id="rId6" Type="http://schemas.openxmlformats.org/officeDocument/2006/relationships/image" Target="../media/image54.svg"/><Relationship Id="rId11" Type="http://schemas.openxmlformats.org/officeDocument/2006/relationships/image" Target="../media/image58.svg"/><Relationship Id="rId5" Type="http://schemas.openxmlformats.org/officeDocument/2006/relationships/image" Target="../media/image53.png"/><Relationship Id="rId15" Type="http://schemas.openxmlformats.org/officeDocument/2006/relationships/image" Target="../media/image62.svg"/><Relationship Id="rId10" Type="http://schemas.openxmlformats.org/officeDocument/2006/relationships/image" Target="../media/image57.png"/><Relationship Id="rId4" Type="http://schemas.openxmlformats.org/officeDocument/2006/relationships/image" Target="../media/image52.svg"/><Relationship Id="rId9" Type="http://schemas.openxmlformats.org/officeDocument/2006/relationships/image" Target="../media/image56.png"/><Relationship Id="rId1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0.sv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svg"/><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5.svg"/><Relationship Id="rId25" Type="http://schemas.openxmlformats.org/officeDocument/2006/relationships/image" Target="../media/image63.svg"/><Relationship Id="rId2" Type="http://schemas.openxmlformats.org/officeDocument/2006/relationships/notesSlide" Target="../notesSlides/notesSlide12.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54.svg"/><Relationship Id="rId11" Type="http://schemas.openxmlformats.org/officeDocument/2006/relationships/image" Target="../media/image58.svg"/><Relationship Id="rId24" Type="http://schemas.openxmlformats.org/officeDocument/2006/relationships/image" Target="../media/image45.png"/><Relationship Id="rId5" Type="http://schemas.openxmlformats.org/officeDocument/2006/relationships/image" Target="../media/image53.png"/><Relationship Id="rId15" Type="http://schemas.openxmlformats.org/officeDocument/2006/relationships/image" Target="../media/image62.svg"/><Relationship Id="rId23" Type="http://schemas.openxmlformats.org/officeDocument/2006/relationships/image" Target="../media/image71.svg"/><Relationship Id="rId10" Type="http://schemas.openxmlformats.org/officeDocument/2006/relationships/image" Target="../media/image57.png"/><Relationship Id="rId19" Type="http://schemas.openxmlformats.org/officeDocument/2006/relationships/image" Target="../media/image67.svg"/><Relationship Id="rId4" Type="http://schemas.openxmlformats.org/officeDocument/2006/relationships/image" Target="../media/image52.sv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microsoft.com/office/2007/relationships/hdphoto" Target="../media/hdphoto3.wdp"/><Relationship Id="rId26" Type="http://schemas.openxmlformats.org/officeDocument/2006/relationships/image" Target="../media/image92.png"/><Relationship Id="rId3" Type="http://schemas.openxmlformats.org/officeDocument/2006/relationships/image" Target="../media/image72.png"/><Relationship Id="rId21" Type="http://schemas.openxmlformats.org/officeDocument/2006/relationships/image" Target="../media/image88.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5.png"/><Relationship Id="rId25" Type="http://schemas.openxmlformats.org/officeDocument/2006/relationships/image" Target="../media/image91.png"/><Relationship Id="rId2" Type="http://schemas.openxmlformats.org/officeDocument/2006/relationships/notesSlide" Target="../notesSlides/notesSlide13.xml"/><Relationship Id="rId16" Type="http://schemas.openxmlformats.org/officeDocument/2006/relationships/image" Target="../media/image84.png"/><Relationship Id="rId20" Type="http://schemas.openxmlformats.org/officeDocument/2006/relationships/image" Target="../media/image87.png"/><Relationship Id="rId29" Type="http://schemas.openxmlformats.org/officeDocument/2006/relationships/image" Target="../media/image95.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0.png"/><Relationship Id="rId5" Type="http://schemas.openxmlformats.org/officeDocument/2006/relationships/image" Target="../media/image74.png"/><Relationship Id="rId15" Type="http://schemas.openxmlformats.org/officeDocument/2006/relationships/image" Target="../media/image83.png"/><Relationship Id="rId23" Type="http://schemas.microsoft.com/office/2007/relationships/hdphoto" Target="../media/hdphoto4.wdp"/><Relationship Id="rId28" Type="http://schemas.openxmlformats.org/officeDocument/2006/relationships/image" Target="../media/image94.svg"/><Relationship Id="rId10" Type="http://schemas.openxmlformats.org/officeDocument/2006/relationships/image" Target="../media/image79.png"/><Relationship Id="rId19" Type="http://schemas.openxmlformats.org/officeDocument/2006/relationships/image" Target="../media/image86.png"/><Relationship Id="rId4" Type="http://schemas.openxmlformats.org/officeDocument/2006/relationships/image" Target="../media/image73.png"/><Relationship Id="rId9" Type="http://schemas.openxmlformats.org/officeDocument/2006/relationships/image" Target="../media/image78.png"/><Relationship Id="rId14" Type="http://schemas.microsoft.com/office/2007/relationships/hdphoto" Target="../media/hdphoto2.wdp"/><Relationship Id="rId22" Type="http://schemas.openxmlformats.org/officeDocument/2006/relationships/image" Target="../media/image89.png"/><Relationship Id="rId27" Type="http://schemas.openxmlformats.org/officeDocument/2006/relationships/image" Target="../media/image93.png"/><Relationship Id="rId30" Type="http://schemas.openxmlformats.org/officeDocument/2006/relationships/image" Target="../media/image96.png"/></Relationships>
</file>

<file path=ppt/slides/_rels/slide1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18" Type="http://schemas.openxmlformats.org/officeDocument/2006/relationships/image" Target="../media/image115.sv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image" Target="../media/image114.png"/><Relationship Id="rId2" Type="http://schemas.openxmlformats.org/officeDocument/2006/relationships/notesSlide" Target="../notesSlides/notesSlide16.xml"/><Relationship Id="rId16" Type="http://schemas.openxmlformats.org/officeDocument/2006/relationships/image" Target="../media/image113.svg"/><Relationship Id="rId20" Type="http://schemas.openxmlformats.org/officeDocument/2006/relationships/image" Target="../media/image117.png"/><Relationship Id="rId1" Type="http://schemas.openxmlformats.org/officeDocument/2006/relationships/slideLayout" Target="../slideLayouts/slideLayout6.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svg"/><Relationship Id="rId19" Type="http://schemas.openxmlformats.org/officeDocument/2006/relationships/image" Target="../media/image116.emf"/><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s>
</file>

<file path=ppt/slides/_rels/slide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121.png"/><Relationship Id="rId4" Type="http://schemas.openxmlformats.org/officeDocument/2006/relationships/image" Target="../media/image120.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10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25.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3F0A1E9-B2B7-4226-AC26-78462F26BFB2}"/>
              </a:ext>
            </a:extLst>
          </p:cNvPr>
          <p:cNvCxnSpPr/>
          <p:nvPr/>
        </p:nvCxnSpPr>
        <p:spPr>
          <a:xfrm>
            <a:off x="3707449"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228599"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245122"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9009074"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471401"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9" name="Title 1">
            <a:extLst>
              <a:ext uri="{FF2B5EF4-FFF2-40B4-BE49-F238E27FC236}">
                <a16:creationId xmlns:a16="http://schemas.microsoft.com/office/drawing/2014/main" id="{AEC68BDE-2807-4E28-A951-F66817C2131D}"/>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Why internal data (Common Data Service)?</a:t>
            </a:r>
          </a:p>
        </p:txBody>
      </p:sp>
    </p:spTree>
    <p:extLst>
      <p:ext uri="{BB962C8B-B14F-4D97-AF65-F5344CB8AC3E}">
        <p14:creationId xmlns:p14="http://schemas.microsoft.com/office/powerpoint/2010/main" val="20105219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1239253"/>
            <a:ext cx="11018520" cy="2556982"/>
          </a:xfrm>
        </p:spPr>
        <p:txBody>
          <a:bodyPr/>
          <a:lstStyle/>
          <a:p>
            <a:pPr>
              <a:lnSpc>
                <a:spcPct val="200000"/>
              </a:lnSpc>
            </a:pPr>
            <a:r>
              <a:rPr lang="en-US" dirty="0"/>
              <a:t>The Common Data Service </a:t>
            </a:r>
            <a:r>
              <a:rPr lang="en-US" i="1" dirty="0">
                <a:solidFill>
                  <a:srgbClr val="D83B01"/>
                </a:solidFill>
              </a:rPr>
              <a:t>easily structures </a:t>
            </a:r>
            <a:r>
              <a:rPr lang="en-US" dirty="0"/>
              <a:t>a </a:t>
            </a:r>
            <a:r>
              <a:rPr lang="en-US" i="1" dirty="0">
                <a:solidFill>
                  <a:srgbClr val="D83B01"/>
                </a:solidFill>
              </a:rPr>
              <a:t>variety of data </a:t>
            </a:r>
            <a:r>
              <a:rPr lang="en-US" i="1" dirty="0"/>
              <a:t>and </a:t>
            </a:r>
            <a:r>
              <a:rPr lang="en-US" i="1" dirty="0">
                <a:solidFill>
                  <a:srgbClr val="D83B01"/>
                </a:solidFill>
              </a:rPr>
              <a:t>business logic </a:t>
            </a:r>
            <a:r>
              <a:rPr lang="en-US" dirty="0"/>
              <a:t>to support </a:t>
            </a:r>
            <a:r>
              <a:rPr lang="en-US" i="1" dirty="0">
                <a:solidFill>
                  <a:srgbClr val="D83B01"/>
                </a:solidFill>
              </a:rPr>
              <a:t>interconnected applications </a:t>
            </a:r>
            <a:r>
              <a:rPr lang="en-US" i="1" dirty="0"/>
              <a:t>and processes </a:t>
            </a:r>
            <a:r>
              <a:rPr lang="en-US" dirty="0"/>
              <a:t>in a </a:t>
            </a:r>
            <a:r>
              <a:rPr lang="en-US" i="1" dirty="0">
                <a:solidFill>
                  <a:srgbClr val="D83B01"/>
                </a:solidFill>
              </a:rPr>
              <a:t>secure and compliant manner</a:t>
            </a:r>
          </a:p>
        </p:txBody>
      </p:sp>
      <p:sp>
        <p:nvSpPr>
          <p:cNvPr id="4" name="Title 1">
            <a:extLst>
              <a:ext uri="{FF2B5EF4-FFF2-40B4-BE49-F238E27FC236}">
                <a16:creationId xmlns:a16="http://schemas.microsoft.com/office/drawing/2014/main" id="{29348614-6D7B-4542-8E82-40971E4FFFC6}"/>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What is the Common Data Service?</a:t>
            </a:r>
          </a:p>
        </p:txBody>
      </p:sp>
    </p:spTree>
    <p:extLst>
      <p:ext uri="{BB962C8B-B14F-4D97-AF65-F5344CB8AC3E}">
        <p14:creationId xmlns:p14="http://schemas.microsoft.com/office/powerpoint/2010/main" val="18041591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9CF4EC68-20DA-4255-B79A-16C183B21C54}"/>
              </a:ext>
            </a:extLst>
          </p:cNvPr>
          <p:cNvSpPr/>
          <p:nvPr/>
        </p:nvSpPr>
        <p:spPr bwMode="auto">
          <a:xfrm>
            <a:off x="5093240" y="2820994"/>
            <a:ext cx="2011680" cy="2011680"/>
          </a:xfrm>
          <a:prstGeom prst="ellipse">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B07CB59-151D-4023-BF1F-E7E15F2FF190}"/>
              </a:ext>
            </a:extLst>
          </p:cNvPr>
          <p:cNvSpPr/>
          <p:nvPr/>
        </p:nvSpPr>
        <p:spPr bwMode="auto">
          <a:xfrm>
            <a:off x="3587960" y="1388830"/>
            <a:ext cx="5029200" cy="5029200"/>
          </a:xfrm>
          <a:prstGeom prst="ellipse">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3DB18305-2713-41B0-8D56-F257DAA1E09C}"/>
              </a:ext>
            </a:extLst>
          </p:cNvPr>
          <p:cNvSpPr/>
          <p:nvPr/>
        </p:nvSpPr>
        <p:spPr bwMode="auto">
          <a:xfrm>
            <a:off x="7357902" y="1499157"/>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D9DF96CD-225F-43EB-B8C9-9DA7D8F128A1}"/>
              </a:ext>
            </a:extLst>
          </p:cNvPr>
          <p:cNvSpPr/>
          <p:nvPr/>
        </p:nvSpPr>
        <p:spPr bwMode="auto">
          <a:xfrm>
            <a:off x="3280602" y="1486311"/>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876F791E-AFF4-4610-AEEF-DA989C0CE6DF}"/>
              </a:ext>
            </a:extLst>
          </p:cNvPr>
          <p:cNvSpPr/>
          <p:nvPr/>
        </p:nvSpPr>
        <p:spPr bwMode="auto">
          <a:xfrm>
            <a:off x="3315894" y="5007817"/>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873002CD-DB58-40CA-A36E-4717617A21D6}"/>
              </a:ext>
            </a:extLst>
          </p:cNvPr>
          <p:cNvSpPr/>
          <p:nvPr/>
        </p:nvSpPr>
        <p:spPr bwMode="auto">
          <a:xfrm>
            <a:off x="7331078" y="4985572"/>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0B4873D6-4A23-4937-B753-BD674C70DF69}"/>
              </a:ext>
            </a:extLst>
          </p:cNvPr>
          <p:cNvGrpSpPr/>
          <p:nvPr/>
        </p:nvGrpSpPr>
        <p:grpSpPr>
          <a:xfrm>
            <a:off x="3584811" y="1863130"/>
            <a:ext cx="1020792" cy="836962"/>
            <a:chOff x="3805319" y="1977002"/>
            <a:chExt cx="1020792" cy="836962"/>
          </a:xfrm>
        </p:grpSpPr>
        <p:pic>
          <p:nvPicPr>
            <p:cNvPr id="12" name="Graphic 11">
              <a:extLst>
                <a:ext uri="{FF2B5EF4-FFF2-40B4-BE49-F238E27FC236}">
                  <a16:creationId xmlns:a16="http://schemas.microsoft.com/office/drawing/2014/main" id="{18BCD732-F8B5-4A73-A551-86922A82D0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3" name="TextBox 12">
              <a:extLst>
                <a:ext uri="{FF2B5EF4-FFF2-40B4-BE49-F238E27FC236}">
                  <a16:creationId xmlns:a16="http://schemas.microsoft.com/office/drawing/2014/main" id="{4CD31E80-8FE9-46DE-ADD9-15AB9517CA64}"/>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20" name="Group 19">
            <a:extLst>
              <a:ext uri="{FF2B5EF4-FFF2-40B4-BE49-F238E27FC236}">
                <a16:creationId xmlns:a16="http://schemas.microsoft.com/office/drawing/2014/main" id="{C8A45269-C3C1-4931-9C50-DE8C23C24CB6}"/>
              </a:ext>
            </a:extLst>
          </p:cNvPr>
          <p:cNvGrpSpPr/>
          <p:nvPr/>
        </p:nvGrpSpPr>
        <p:grpSpPr>
          <a:xfrm>
            <a:off x="7639940" y="1858915"/>
            <a:ext cx="1419015" cy="1110853"/>
            <a:chOff x="7282078" y="2103287"/>
            <a:chExt cx="1419015" cy="1110853"/>
          </a:xfrm>
        </p:grpSpPr>
        <p:pic>
          <p:nvPicPr>
            <p:cNvPr id="15" name="Graphic 14">
              <a:extLst>
                <a:ext uri="{FF2B5EF4-FFF2-40B4-BE49-F238E27FC236}">
                  <a16:creationId xmlns:a16="http://schemas.microsoft.com/office/drawing/2014/main" id="{0D47E438-07E6-48B0-A44C-27CDE03A3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6" name="TextBox 15">
              <a:extLst>
                <a:ext uri="{FF2B5EF4-FFF2-40B4-BE49-F238E27FC236}">
                  <a16:creationId xmlns:a16="http://schemas.microsoft.com/office/drawing/2014/main" id="{30C1C353-C134-4F4E-BA25-B7198F2344A4}"/>
                </a:ext>
              </a:extLst>
            </p:cNvPr>
            <p:cNvSpPr txBox="1"/>
            <p:nvPr/>
          </p:nvSpPr>
          <p:spPr>
            <a:xfrm>
              <a:off x="7282078" y="2598587"/>
              <a:ext cx="141901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7" name="Group 16">
            <a:extLst>
              <a:ext uri="{FF2B5EF4-FFF2-40B4-BE49-F238E27FC236}">
                <a16:creationId xmlns:a16="http://schemas.microsoft.com/office/drawing/2014/main" id="{B49FF269-040D-4C14-A0F7-9B4DA42E0041}"/>
              </a:ext>
            </a:extLst>
          </p:cNvPr>
          <p:cNvGrpSpPr/>
          <p:nvPr/>
        </p:nvGrpSpPr>
        <p:grpSpPr>
          <a:xfrm>
            <a:off x="7447949" y="5298360"/>
            <a:ext cx="1309333" cy="812602"/>
            <a:chOff x="3504189" y="4902989"/>
            <a:chExt cx="1309333" cy="812602"/>
          </a:xfrm>
        </p:grpSpPr>
        <p:pic>
          <p:nvPicPr>
            <p:cNvPr id="18" name="Graphic 17">
              <a:extLst>
                <a:ext uri="{FF2B5EF4-FFF2-40B4-BE49-F238E27FC236}">
                  <a16:creationId xmlns:a16="http://schemas.microsoft.com/office/drawing/2014/main" id="{188276C7-2450-480B-ABD7-CD3FC55705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9" name="TextBox 18">
              <a:extLst>
                <a:ext uri="{FF2B5EF4-FFF2-40B4-BE49-F238E27FC236}">
                  <a16:creationId xmlns:a16="http://schemas.microsoft.com/office/drawing/2014/main" id="{D98FE5A7-1173-446A-ABB0-458C83FDDE5F}"/>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5" name="Group 4">
            <a:extLst>
              <a:ext uri="{FF2B5EF4-FFF2-40B4-BE49-F238E27FC236}">
                <a16:creationId xmlns:a16="http://schemas.microsoft.com/office/drawing/2014/main" id="{30F68ED0-7A3B-453C-97E2-27ABAFDE32DF}"/>
              </a:ext>
            </a:extLst>
          </p:cNvPr>
          <p:cNvGrpSpPr/>
          <p:nvPr/>
        </p:nvGrpSpPr>
        <p:grpSpPr>
          <a:xfrm>
            <a:off x="5584223" y="3267527"/>
            <a:ext cx="1029715" cy="1381942"/>
            <a:chOff x="5584223" y="3267527"/>
            <a:chExt cx="1029715" cy="1381942"/>
          </a:xfrm>
        </p:grpSpPr>
        <p:pic>
          <p:nvPicPr>
            <p:cNvPr id="35" name="Graphic 34">
              <a:extLst>
                <a:ext uri="{FF2B5EF4-FFF2-40B4-BE49-F238E27FC236}">
                  <a16:creationId xmlns:a16="http://schemas.microsoft.com/office/drawing/2014/main" id="{C997E00B-FDD6-4187-A17B-A6D348AC6A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4223" y="3267527"/>
              <a:ext cx="1029715" cy="1029715"/>
            </a:xfrm>
            <a:prstGeom prst="rect">
              <a:avLst/>
            </a:prstGeom>
          </p:spPr>
        </p:pic>
        <p:sp>
          <p:nvSpPr>
            <p:cNvPr id="36" name="TextBox 35">
              <a:extLst>
                <a:ext uri="{FF2B5EF4-FFF2-40B4-BE49-F238E27FC236}">
                  <a16:creationId xmlns:a16="http://schemas.microsoft.com/office/drawing/2014/main" id="{05E5B0BD-2D43-42A0-8E32-503B09DC0ACE}"/>
                </a:ext>
              </a:extLst>
            </p:cNvPr>
            <p:cNvSpPr txBox="1"/>
            <p:nvPr/>
          </p:nvSpPr>
          <p:spPr>
            <a:xfrm>
              <a:off x="5824290" y="4341692"/>
              <a:ext cx="589209" cy="307777"/>
            </a:xfrm>
            <a:prstGeom prst="rect">
              <a:avLst/>
            </a:prstGeom>
            <a:noFill/>
            <a:ln>
              <a:noFill/>
            </a:ln>
          </p:spPr>
          <p:txBody>
            <a:bodyPr wrap="square" lIns="0" tIns="0" rIns="0" bIns="0" rtlCol="0">
              <a:spAutoFit/>
            </a:bodyPr>
            <a:lstStyle/>
            <a:p>
              <a:pPr algn="ctr"/>
              <a:r>
                <a:rPr lang="en-US" sz="2000">
                  <a:gradFill>
                    <a:gsLst>
                      <a:gs pos="2917">
                        <a:schemeClr val="tx1"/>
                      </a:gs>
                      <a:gs pos="30000">
                        <a:schemeClr val="tx1"/>
                      </a:gs>
                    </a:gsLst>
                    <a:lin ang="5400000" scaled="0"/>
                  </a:gradFill>
                  <a:latin typeface="+mj-lt"/>
                </a:rPr>
                <a:t>CDS</a:t>
              </a:r>
            </a:p>
          </p:txBody>
        </p:sp>
      </p:grpSp>
      <p:grpSp>
        <p:nvGrpSpPr>
          <p:cNvPr id="3" name="Group 2">
            <a:extLst>
              <a:ext uri="{FF2B5EF4-FFF2-40B4-BE49-F238E27FC236}">
                <a16:creationId xmlns:a16="http://schemas.microsoft.com/office/drawing/2014/main" id="{79D13122-16B2-459D-8A7E-E395B876E147}"/>
              </a:ext>
            </a:extLst>
          </p:cNvPr>
          <p:cNvGrpSpPr/>
          <p:nvPr/>
        </p:nvGrpSpPr>
        <p:grpSpPr>
          <a:xfrm>
            <a:off x="3540361" y="5160402"/>
            <a:ext cx="1141338" cy="1044059"/>
            <a:chOff x="3540361" y="5160402"/>
            <a:chExt cx="1141338" cy="1044059"/>
          </a:xfrm>
        </p:grpSpPr>
        <p:sp>
          <p:nvSpPr>
            <p:cNvPr id="21" name="TextBox 20">
              <a:extLst>
                <a:ext uri="{FF2B5EF4-FFF2-40B4-BE49-F238E27FC236}">
                  <a16:creationId xmlns:a16="http://schemas.microsoft.com/office/drawing/2014/main" id="{00D71C97-086B-4D49-A7E3-7FF8AAFB9F51}"/>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37" name="Graphic 36">
              <a:extLst>
                <a:ext uri="{FF2B5EF4-FFF2-40B4-BE49-F238E27FC236}">
                  <a16:creationId xmlns:a16="http://schemas.microsoft.com/office/drawing/2014/main" id="{38AF35D1-26F8-4386-9FF3-C178B0D176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96652" y="5160402"/>
              <a:ext cx="698454" cy="717161"/>
            </a:xfrm>
            <a:prstGeom prst="rect">
              <a:avLst/>
            </a:prstGeom>
          </p:spPr>
        </p:pic>
      </p:grpSp>
      <p:sp>
        <p:nvSpPr>
          <p:cNvPr id="4" name="Rectangle 3">
            <a:extLst>
              <a:ext uri="{FF2B5EF4-FFF2-40B4-BE49-F238E27FC236}">
                <a16:creationId xmlns:a16="http://schemas.microsoft.com/office/drawing/2014/main" id="{B951D373-FAB2-440F-9E6C-17F24F7E50D8}"/>
              </a:ext>
            </a:extLst>
          </p:cNvPr>
          <p:cNvSpPr/>
          <p:nvPr/>
        </p:nvSpPr>
        <p:spPr bwMode="auto">
          <a:xfrm>
            <a:off x="3068320" y="1178560"/>
            <a:ext cx="6096000" cy="5540587"/>
          </a:xfrm>
          <a:prstGeom prst="rect">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21558038-25B6-48C4-A8B7-22364AD3940B}"/>
              </a:ext>
            </a:extLst>
          </p:cNvPr>
          <p:cNvSpPr txBox="1"/>
          <p:nvPr/>
        </p:nvSpPr>
        <p:spPr>
          <a:xfrm rot="16200000">
            <a:off x="1986986" y="3749541"/>
            <a:ext cx="179985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Platform</a:t>
            </a:r>
          </a:p>
        </p:txBody>
      </p:sp>
      <p:sp>
        <p:nvSpPr>
          <p:cNvPr id="29" name="Title 1">
            <a:extLst>
              <a:ext uri="{FF2B5EF4-FFF2-40B4-BE49-F238E27FC236}">
                <a16:creationId xmlns:a16="http://schemas.microsoft.com/office/drawing/2014/main" id="{8BBA4A98-5690-4DD6-894E-EB2260AD23AC}"/>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Common Data Service</a:t>
            </a:r>
          </a:p>
        </p:txBody>
      </p:sp>
    </p:spTree>
    <p:extLst>
      <p:ext uri="{BB962C8B-B14F-4D97-AF65-F5344CB8AC3E}">
        <p14:creationId xmlns:p14="http://schemas.microsoft.com/office/powerpoint/2010/main" val="79268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9" grpId="0" animBg="1"/>
      <p:bldP spid="25" grpId="0" animBg="1"/>
      <p:bldP spid="26" grpId="0" animBg="1"/>
      <p:bldP spid="27" grpId="0" animBg="1"/>
      <p:bldP spid="28" grpId="0" animBg="1"/>
      <p:bldP spid="4"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5FBC8B36-7640-4ACE-88E0-BC37F5318A01}"/>
              </a:ext>
            </a:extLst>
          </p:cNvPr>
          <p:cNvSpPr txBox="1"/>
          <p:nvPr/>
        </p:nvSpPr>
        <p:spPr>
          <a:xfrm>
            <a:off x="2371745" y="6428015"/>
            <a:ext cx="6296695"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Common Data Service</a:t>
            </a:r>
          </a:p>
        </p:txBody>
      </p:sp>
      <p:sp>
        <p:nvSpPr>
          <p:cNvPr id="39" name="Rectangle 38">
            <a:extLst>
              <a:ext uri="{FF2B5EF4-FFF2-40B4-BE49-F238E27FC236}">
                <a16:creationId xmlns:a16="http://schemas.microsoft.com/office/drawing/2014/main" id="{5D628B76-909C-42F1-A014-9DFEDA06BF00}"/>
              </a:ext>
            </a:extLst>
          </p:cNvPr>
          <p:cNvSpPr/>
          <p:nvPr/>
        </p:nvSpPr>
        <p:spPr>
          <a:xfrm>
            <a:off x="2371745" y="883321"/>
            <a:ext cx="6296696"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
        <p:nvSpPr>
          <p:cNvPr id="2" name="Title 1">
            <a:extLst>
              <a:ext uri="{FF2B5EF4-FFF2-40B4-BE49-F238E27FC236}">
                <a16:creationId xmlns:a16="http://schemas.microsoft.com/office/drawing/2014/main" id="{9F4E078B-717F-4D73-9A48-83667A8006C1}"/>
              </a:ext>
            </a:extLst>
          </p:cNvPr>
          <p:cNvSpPr txBox="1">
            <a:spLocks/>
          </p:cNvSpPr>
          <p:nvPr/>
        </p:nvSpPr>
        <p:spPr>
          <a:xfrm>
            <a:off x="0" y="71239"/>
            <a:ext cx="11918197" cy="596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pc="-147" dirty="0">
                <a:ln w="3175">
                  <a:noFill/>
                </a:ln>
                <a:solidFill>
                  <a:srgbClr val="7030A0"/>
                </a:solidFill>
                <a:ea typeface="+mn-ea"/>
                <a:cs typeface="Segoe UI" pitchFamily="34" charset="0"/>
              </a:rPr>
              <a:t>Common Data Service. . . Runs on Azure</a:t>
            </a:r>
          </a:p>
        </p:txBody>
      </p:sp>
      <p:sp>
        <p:nvSpPr>
          <p:cNvPr id="102" name="Rectangle 101">
            <a:extLst>
              <a:ext uri="{FF2B5EF4-FFF2-40B4-BE49-F238E27FC236}">
                <a16:creationId xmlns:a16="http://schemas.microsoft.com/office/drawing/2014/main" id="{2E46C2D0-64BD-4E1A-A47C-1E1D58B0F294}"/>
              </a:ext>
            </a:extLst>
          </p:cNvPr>
          <p:cNvSpPr/>
          <p:nvPr/>
        </p:nvSpPr>
        <p:spPr>
          <a:xfrm>
            <a:off x="5657930" y="1963314"/>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SQL Elastic Pools</a:t>
            </a:r>
          </a:p>
        </p:txBody>
      </p:sp>
      <p:grpSp>
        <p:nvGrpSpPr>
          <p:cNvPr id="3" name="Group 2">
            <a:extLst>
              <a:ext uri="{FF2B5EF4-FFF2-40B4-BE49-F238E27FC236}">
                <a16:creationId xmlns:a16="http://schemas.microsoft.com/office/drawing/2014/main" id="{451DF8AB-8AAC-49DE-91FC-16A633559F59}"/>
              </a:ext>
            </a:extLst>
          </p:cNvPr>
          <p:cNvGrpSpPr/>
          <p:nvPr/>
        </p:nvGrpSpPr>
        <p:grpSpPr>
          <a:xfrm>
            <a:off x="3677121" y="1157105"/>
            <a:ext cx="1049494" cy="4769182"/>
            <a:chOff x="4851042" y="1157105"/>
            <a:chExt cx="1049494" cy="4769182"/>
          </a:xfrm>
        </p:grpSpPr>
        <p:grpSp>
          <p:nvGrpSpPr>
            <p:cNvPr id="143" name="Group 142">
              <a:extLst>
                <a:ext uri="{FF2B5EF4-FFF2-40B4-BE49-F238E27FC236}">
                  <a16:creationId xmlns:a16="http://schemas.microsoft.com/office/drawing/2014/main" id="{8A2F287E-E9AF-425B-B863-7100740E6D15}"/>
                </a:ext>
              </a:extLst>
            </p:cNvPr>
            <p:cNvGrpSpPr/>
            <p:nvPr/>
          </p:nvGrpSpPr>
          <p:grpSpPr>
            <a:xfrm>
              <a:off x="4851044" y="1157105"/>
              <a:ext cx="1049492" cy="1128505"/>
              <a:chOff x="1501023" y="3541439"/>
              <a:chExt cx="1076134" cy="1078405"/>
            </a:xfrm>
          </p:grpSpPr>
          <p:pic>
            <p:nvPicPr>
              <p:cNvPr id="76" name="Graphic 75">
                <a:extLst>
                  <a:ext uri="{FF2B5EF4-FFF2-40B4-BE49-F238E27FC236}">
                    <a16:creationId xmlns:a16="http://schemas.microsoft.com/office/drawing/2014/main" id="{6EE70AD8-B95F-4643-B94C-2B5A6C849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1726" y="3541439"/>
                <a:ext cx="750456" cy="750456"/>
              </a:xfrm>
              <a:prstGeom prst="rect">
                <a:avLst/>
              </a:prstGeom>
            </p:spPr>
          </p:pic>
          <p:sp>
            <p:nvSpPr>
              <p:cNvPr id="81" name="Rectangle 80">
                <a:extLst>
                  <a:ext uri="{FF2B5EF4-FFF2-40B4-BE49-F238E27FC236}">
                    <a16:creationId xmlns:a16="http://schemas.microsoft.com/office/drawing/2014/main" id="{500E4337-B413-4161-A8D1-F4D9B72F9BAA}"/>
                  </a:ext>
                </a:extLst>
              </p:cNvPr>
              <p:cNvSpPr/>
              <p:nvPr/>
            </p:nvSpPr>
            <p:spPr>
              <a:xfrm>
                <a:off x="1501023" y="4325731"/>
                <a:ext cx="1076134" cy="294113"/>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Web</a:t>
                </a:r>
              </a:p>
            </p:txBody>
          </p:sp>
        </p:grpSp>
        <p:grpSp>
          <p:nvGrpSpPr>
            <p:cNvPr id="148" name="Group 147">
              <a:extLst>
                <a:ext uri="{FF2B5EF4-FFF2-40B4-BE49-F238E27FC236}">
                  <a16:creationId xmlns:a16="http://schemas.microsoft.com/office/drawing/2014/main" id="{0E11E233-F9F0-49E6-9BD0-E649EE7F8822}"/>
                </a:ext>
              </a:extLst>
            </p:cNvPr>
            <p:cNvGrpSpPr/>
            <p:nvPr/>
          </p:nvGrpSpPr>
          <p:grpSpPr>
            <a:xfrm>
              <a:off x="4851044" y="2455647"/>
              <a:ext cx="1049492" cy="1078147"/>
              <a:chOff x="1501023" y="3541439"/>
              <a:chExt cx="1246818" cy="1097631"/>
            </a:xfrm>
          </p:grpSpPr>
          <p:pic>
            <p:nvPicPr>
              <p:cNvPr id="149" name="Graphic 148">
                <a:extLst>
                  <a:ext uri="{FF2B5EF4-FFF2-40B4-BE49-F238E27FC236}">
                    <a16:creationId xmlns:a16="http://schemas.microsoft.com/office/drawing/2014/main" id="{F3A09ACA-47BE-402C-A389-EBB087109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0870" y="3541439"/>
                <a:ext cx="869485" cy="750456"/>
              </a:xfrm>
              <a:prstGeom prst="rect">
                <a:avLst/>
              </a:prstGeom>
            </p:spPr>
          </p:pic>
          <p:sp>
            <p:nvSpPr>
              <p:cNvPr id="150" name="Rectangle 149">
                <a:extLst>
                  <a:ext uri="{FF2B5EF4-FFF2-40B4-BE49-F238E27FC236}">
                    <a16:creationId xmlns:a16="http://schemas.microsoft.com/office/drawing/2014/main" id="{62415F99-5616-48C1-B41B-31B3CCE8BFD0}"/>
                  </a:ext>
                </a:extLst>
              </p:cNvPr>
              <p:cNvSpPr/>
              <p:nvPr/>
            </p:nvSpPr>
            <p:spPr>
              <a:xfrm>
                <a:off x="1501023" y="4325731"/>
                <a:ext cx="1246818" cy="313339"/>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Jobs</a:t>
                </a:r>
              </a:p>
            </p:txBody>
          </p:sp>
        </p:grpSp>
        <p:grpSp>
          <p:nvGrpSpPr>
            <p:cNvPr id="151" name="Group 150">
              <a:extLst>
                <a:ext uri="{FF2B5EF4-FFF2-40B4-BE49-F238E27FC236}">
                  <a16:creationId xmlns:a16="http://schemas.microsoft.com/office/drawing/2014/main" id="{5CAFEC97-D365-4E2B-8CAC-44F5EA0ABBC6}"/>
                </a:ext>
              </a:extLst>
            </p:cNvPr>
            <p:cNvGrpSpPr/>
            <p:nvPr/>
          </p:nvGrpSpPr>
          <p:grpSpPr>
            <a:xfrm>
              <a:off x="4851042" y="3703830"/>
              <a:ext cx="1049490" cy="1001325"/>
              <a:chOff x="1501022" y="3541439"/>
              <a:chExt cx="1337633" cy="1132338"/>
            </a:xfrm>
          </p:grpSpPr>
          <p:pic>
            <p:nvPicPr>
              <p:cNvPr id="152" name="Graphic 151">
                <a:extLst>
                  <a:ext uri="{FF2B5EF4-FFF2-40B4-BE49-F238E27FC236}">
                    <a16:creationId xmlns:a16="http://schemas.microsoft.com/office/drawing/2014/main" id="{3FAAAAF2-61E1-428C-A134-62CF3A864C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055" y="3541439"/>
                <a:ext cx="932816" cy="750457"/>
              </a:xfrm>
              <a:prstGeom prst="rect">
                <a:avLst/>
              </a:prstGeom>
            </p:spPr>
          </p:pic>
          <p:sp>
            <p:nvSpPr>
              <p:cNvPr id="153" name="Rectangle 152">
                <a:extLst>
                  <a:ext uri="{FF2B5EF4-FFF2-40B4-BE49-F238E27FC236}">
                    <a16:creationId xmlns:a16="http://schemas.microsoft.com/office/drawing/2014/main" id="{9377EA3E-4619-450D-B0BB-BB58AEF71F4A}"/>
                  </a:ext>
                </a:extLst>
              </p:cNvPr>
              <p:cNvSpPr/>
              <p:nvPr/>
            </p:nvSpPr>
            <p:spPr>
              <a:xfrm>
                <a:off x="1501022" y="4325731"/>
                <a:ext cx="1337633" cy="348046"/>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Sandbox</a:t>
                </a:r>
              </a:p>
            </p:txBody>
          </p:sp>
        </p:grpSp>
        <p:grpSp>
          <p:nvGrpSpPr>
            <p:cNvPr id="154" name="Group 153">
              <a:extLst>
                <a:ext uri="{FF2B5EF4-FFF2-40B4-BE49-F238E27FC236}">
                  <a16:creationId xmlns:a16="http://schemas.microsoft.com/office/drawing/2014/main" id="{EDEAD934-2759-4EA2-83A1-2C230490D501}"/>
                </a:ext>
              </a:extLst>
            </p:cNvPr>
            <p:cNvGrpSpPr/>
            <p:nvPr/>
          </p:nvGrpSpPr>
          <p:grpSpPr>
            <a:xfrm>
              <a:off x="4851044" y="4875193"/>
              <a:ext cx="1049491" cy="1051094"/>
              <a:chOff x="1336695" y="3541439"/>
              <a:chExt cx="1425632" cy="1109033"/>
            </a:xfrm>
          </p:grpSpPr>
          <p:pic>
            <p:nvPicPr>
              <p:cNvPr id="155" name="Graphic 154">
                <a:extLst>
                  <a:ext uri="{FF2B5EF4-FFF2-40B4-BE49-F238E27FC236}">
                    <a16:creationId xmlns:a16="http://schemas.microsoft.com/office/drawing/2014/main" id="{00F19692-8A43-4C59-8B1E-487EA50674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6598" y="3541439"/>
                <a:ext cx="994183" cy="750456"/>
              </a:xfrm>
              <a:prstGeom prst="rect">
                <a:avLst/>
              </a:prstGeom>
            </p:spPr>
          </p:pic>
          <p:sp>
            <p:nvSpPr>
              <p:cNvPr id="156" name="Rectangle 155">
                <a:extLst>
                  <a:ext uri="{FF2B5EF4-FFF2-40B4-BE49-F238E27FC236}">
                    <a16:creationId xmlns:a16="http://schemas.microsoft.com/office/drawing/2014/main" id="{6EE7D8B2-17B3-4111-84BF-9A1D1BBE33D5}"/>
                  </a:ext>
                </a:extLst>
              </p:cNvPr>
              <p:cNvSpPr/>
              <p:nvPr/>
            </p:nvSpPr>
            <p:spPr>
              <a:xfrm>
                <a:off x="1336695" y="4325730"/>
                <a:ext cx="1425632" cy="324742"/>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Reporting</a:t>
                </a:r>
              </a:p>
            </p:txBody>
          </p:sp>
        </p:grpSp>
      </p:grpSp>
      <p:sp>
        <p:nvSpPr>
          <p:cNvPr id="1029" name="TextBox 1028">
            <a:extLst>
              <a:ext uri="{FF2B5EF4-FFF2-40B4-BE49-F238E27FC236}">
                <a16:creationId xmlns:a16="http://schemas.microsoft.com/office/drawing/2014/main" id="{94E199B2-C31E-4642-86E1-DBF0D3F2286F}"/>
              </a:ext>
            </a:extLst>
          </p:cNvPr>
          <p:cNvSpPr txBox="1"/>
          <p:nvPr/>
        </p:nvSpPr>
        <p:spPr>
          <a:xfrm>
            <a:off x="2378834" y="6076214"/>
            <a:ext cx="2999154" cy="335923"/>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Compute</a:t>
            </a:r>
          </a:p>
        </p:txBody>
      </p:sp>
      <p:pic>
        <p:nvPicPr>
          <p:cNvPr id="1041" name="Graphic 1040">
            <a:extLst>
              <a:ext uri="{FF2B5EF4-FFF2-40B4-BE49-F238E27FC236}">
                <a16:creationId xmlns:a16="http://schemas.microsoft.com/office/drawing/2014/main" id="{E53191A2-4383-4772-8808-5C9B0D92E3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181" y="1220831"/>
            <a:ext cx="708868" cy="663628"/>
          </a:xfrm>
          <a:prstGeom prst="rect">
            <a:avLst/>
          </a:prstGeom>
        </p:spPr>
      </p:pic>
      <p:sp>
        <p:nvSpPr>
          <p:cNvPr id="217" name="Rectangle 216">
            <a:extLst>
              <a:ext uri="{FF2B5EF4-FFF2-40B4-BE49-F238E27FC236}">
                <a16:creationId xmlns:a16="http://schemas.microsoft.com/office/drawing/2014/main" id="{6CDAE55D-EB31-4F55-98C8-6E2C63C92634}"/>
              </a:ext>
            </a:extLst>
          </p:cNvPr>
          <p:cNvSpPr/>
          <p:nvPr/>
        </p:nvSpPr>
        <p:spPr>
          <a:xfrm>
            <a:off x="2403965" y="1904362"/>
            <a:ext cx="1234717" cy="523220"/>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Load Balancer</a:t>
            </a:r>
          </a:p>
        </p:txBody>
      </p:sp>
      <p:grpSp>
        <p:nvGrpSpPr>
          <p:cNvPr id="63" name="Group 62">
            <a:extLst>
              <a:ext uri="{FF2B5EF4-FFF2-40B4-BE49-F238E27FC236}">
                <a16:creationId xmlns:a16="http://schemas.microsoft.com/office/drawing/2014/main" id="{DF194297-A7E6-4944-9AA1-7AC94E7CF723}"/>
              </a:ext>
            </a:extLst>
          </p:cNvPr>
          <p:cNvGrpSpPr>
            <a:grpSpLocks noChangeAspect="1"/>
          </p:cNvGrpSpPr>
          <p:nvPr/>
        </p:nvGrpSpPr>
        <p:grpSpPr>
          <a:xfrm>
            <a:off x="447223" y="2277714"/>
            <a:ext cx="1215154" cy="1292083"/>
            <a:chOff x="210397" y="2298424"/>
            <a:chExt cx="623122" cy="662570"/>
          </a:xfrm>
        </p:grpSpPr>
        <p:pic>
          <p:nvPicPr>
            <p:cNvPr id="119" name="Picture 118">
              <a:extLst>
                <a:ext uri="{FF2B5EF4-FFF2-40B4-BE49-F238E27FC236}">
                  <a16:creationId xmlns:a16="http://schemas.microsoft.com/office/drawing/2014/main" id="{66CC15C7-6F80-4BC2-881A-F6988B1FBC0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865" b="95506" l="6612" r="95868">
                          <a14:foregroundMark x1="7438" y1="85393" x2="7438" y2="85393"/>
                          <a14:foregroundMark x1="17355" y1="96629" x2="17355" y2="96629"/>
                          <a14:foregroundMark x1="88430" y1="82022" x2="88430" y2="82022"/>
                          <a14:foregroundMark x1="96694" y1="64045" x2="96694" y2="64045"/>
                          <a14:foregroundMark x1="68595" y1="38202" x2="68595" y2="38202"/>
                          <a14:foregroundMark x1="68595" y1="38202" x2="68595" y2="38202"/>
                          <a14:foregroundMark x1="63636" y1="39326" x2="63636" y2="39326"/>
                          <a14:foregroundMark x1="17355" y1="7865" x2="17355" y2="7865"/>
                          <a14:foregroundMark x1="72727" y1="85393" x2="72727" y2="85393"/>
                          <a14:backgroundMark x1="29752" y1="33708" x2="29752" y2="33708"/>
                          <a14:backgroundMark x1="15702" y1="84270" x2="15702" y2="84270"/>
                          <a14:backgroundMark x1="88430" y1="80899" x2="88430" y2="80899"/>
                        </a14:backgroundRemoval>
                      </a14:imgEffect>
                    </a14:imgLayer>
                  </a14:imgProps>
                </a:ext>
                <a:ext uri="{28A0092B-C50C-407E-A947-70E740481C1C}">
                  <a14:useLocalDpi xmlns:a14="http://schemas.microsoft.com/office/drawing/2010/main" val="0"/>
                </a:ext>
              </a:extLst>
            </a:blip>
            <a:stretch>
              <a:fillRect/>
            </a:stretch>
          </p:blipFill>
          <p:spPr>
            <a:xfrm>
              <a:off x="210397" y="2298424"/>
              <a:ext cx="623122" cy="471146"/>
            </a:xfrm>
            <a:prstGeom prst="rect">
              <a:avLst/>
            </a:prstGeom>
            <a:noFill/>
          </p:spPr>
        </p:pic>
        <p:sp>
          <p:nvSpPr>
            <p:cNvPr id="222" name="Rectangle 221">
              <a:extLst>
                <a:ext uri="{FF2B5EF4-FFF2-40B4-BE49-F238E27FC236}">
                  <a16:creationId xmlns:a16="http://schemas.microsoft.com/office/drawing/2014/main" id="{05238F22-4B77-48FC-9674-E79A7241CC01}"/>
                </a:ext>
              </a:extLst>
            </p:cNvPr>
            <p:cNvSpPr/>
            <p:nvPr/>
          </p:nvSpPr>
          <p:spPr>
            <a:xfrm>
              <a:off x="240779" y="2692691"/>
              <a:ext cx="583669" cy="268303"/>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Automate</a:t>
              </a:r>
            </a:p>
          </p:txBody>
        </p:sp>
      </p:grpSp>
      <p:grpSp>
        <p:nvGrpSpPr>
          <p:cNvPr id="62" name="Group 61">
            <a:extLst>
              <a:ext uri="{FF2B5EF4-FFF2-40B4-BE49-F238E27FC236}">
                <a16:creationId xmlns:a16="http://schemas.microsoft.com/office/drawing/2014/main" id="{8A9C67BF-8EB1-401C-AFFF-63F12D609140}"/>
              </a:ext>
            </a:extLst>
          </p:cNvPr>
          <p:cNvGrpSpPr>
            <a:grpSpLocks noChangeAspect="1"/>
          </p:cNvGrpSpPr>
          <p:nvPr/>
        </p:nvGrpSpPr>
        <p:grpSpPr>
          <a:xfrm>
            <a:off x="399892" y="848365"/>
            <a:ext cx="1380697" cy="1261787"/>
            <a:chOff x="444216" y="1445320"/>
            <a:chExt cx="749389" cy="684849"/>
          </a:xfrm>
        </p:grpSpPr>
        <p:pic>
          <p:nvPicPr>
            <p:cNvPr id="121" name="Picture 120" descr="A close up of a logo&#10;&#10;Description automatically generated">
              <a:extLst>
                <a:ext uri="{FF2B5EF4-FFF2-40B4-BE49-F238E27FC236}">
                  <a16:creationId xmlns:a16="http://schemas.microsoft.com/office/drawing/2014/main" id="{21D5E162-FD50-4BC3-8E90-0DE96542D5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216" y="1445320"/>
              <a:ext cx="749389" cy="609490"/>
            </a:xfrm>
            <a:prstGeom prst="rect">
              <a:avLst/>
            </a:prstGeom>
          </p:spPr>
        </p:pic>
        <p:sp>
          <p:nvSpPr>
            <p:cNvPr id="223" name="Rectangle 222">
              <a:extLst>
                <a:ext uri="{FF2B5EF4-FFF2-40B4-BE49-F238E27FC236}">
                  <a16:creationId xmlns:a16="http://schemas.microsoft.com/office/drawing/2014/main" id="{00A39D2B-82E1-475B-B5CD-A04A31A6B755}"/>
                </a:ext>
              </a:extLst>
            </p:cNvPr>
            <p:cNvSpPr/>
            <p:nvPr/>
          </p:nvSpPr>
          <p:spPr>
            <a:xfrm>
              <a:off x="509728" y="1963120"/>
              <a:ext cx="612593" cy="167049"/>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App</a:t>
              </a:r>
            </a:p>
          </p:txBody>
        </p:sp>
      </p:grpSp>
      <p:grpSp>
        <p:nvGrpSpPr>
          <p:cNvPr id="23" name="Group 22">
            <a:extLst>
              <a:ext uri="{FF2B5EF4-FFF2-40B4-BE49-F238E27FC236}">
                <a16:creationId xmlns:a16="http://schemas.microsoft.com/office/drawing/2014/main" id="{CA66EF0E-805F-452C-B72D-F0EFFA4E1677}"/>
              </a:ext>
            </a:extLst>
          </p:cNvPr>
          <p:cNvGrpSpPr/>
          <p:nvPr/>
        </p:nvGrpSpPr>
        <p:grpSpPr>
          <a:xfrm>
            <a:off x="5657930" y="1154436"/>
            <a:ext cx="2721317" cy="790657"/>
            <a:chOff x="6533490" y="1356041"/>
            <a:chExt cx="2721317" cy="790657"/>
          </a:xfrm>
        </p:grpSpPr>
        <p:pic>
          <p:nvPicPr>
            <p:cNvPr id="89" name="Graphic 88">
              <a:extLst>
                <a:ext uri="{FF2B5EF4-FFF2-40B4-BE49-F238E27FC236}">
                  <a16:creationId xmlns:a16="http://schemas.microsoft.com/office/drawing/2014/main" id="{0E0E1433-365B-40F3-8D95-84DCF53F68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3490" y="1356041"/>
              <a:ext cx="883650" cy="790656"/>
            </a:xfrm>
            <a:prstGeom prst="rect">
              <a:avLst/>
            </a:prstGeom>
          </p:spPr>
        </p:pic>
        <p:pic>
          <p:nvPicPr>
            <p:cNvPr id="100" name="Graphic 99">
              <a:extLst>
                <a:ext uri="{FF2B5EF4-FFF2-40B4-BE49-F238E27FC236}">
                  <a16:creationId xmlns:a16="http://schemas.microsoft.com/office/drawing/2014/main" id="{87E21693-5291-484A-B307-3FC72D681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9995" y="1356041"/>
              <a:ext cx="884812" cy="790657"/>
            </a:xfrm>
            <a:prstGeom prst="rect">
              <a:avLst/>
            </a:prstGeom>
          </p:spPr>
        </p:pic>
        <p:pic>
          <p:nvPicPr>
            <p:cNvPr id="106" name="Graphic 105">
              <a:extLst>
                <a:ext uri="{FF2B5EF4-FFF2-40B4-BE49-F238E27FC236}">
                  <a16:creationId xmlns:a16="http://schemas.microsoft.com/office/drawing/2014/main" id="{CA01C54A-582D-444A-B1BA-23FF6C5487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44115" y="1356041"/>
              <a:ext cx="884812" cy="790657"/>
            </a:xfrm>
            <a:prstGeom prst="rect">
              <a:avLst/>
            </a:prstGeom>
          </p:spPr>
        </p:pic>
      </p:grpSp>
      <p:grpSp>
        <p:nvGrpSpPr>
          <p:cNvPr id="17" name="Group 16">
            <a:extLst>
              <a:ext uri="{FF2B5EF4-FFF2-40B4-BE49-F238E27FC236}">
                <a16:creationId xmlns:a16="http://schemas.microsoft.com/office/drawing/2014/main" id="{CE15FAE9-4535-4BAD-B9DC-2C8DD7222FB9}"/>
              </a:ext>
            </a:extLst>
          </p:cNvPr>
          <p:cNvGrpSpPr/>
          <p:nvPr/>
        </p:nvGrpSpPr>
        <p:grpSpPr>
          <a:xfrm>
            <a:off x="5724668" y="3699756"/>
            <a:ext cx="2586299" cy="671775"/>
            <a:chOff x="6659204" y="4063037"/>
            <a:chExt cx="2586299" cy="671775"/>
          </a:xfrm>
        </p:grpSpPr>
        <p:pic>
          <p:nvPicPr>
            <p:cNvPr id="85" name="Graphic 84">
              <a:extLst>
                <a:ext uri="{FF2B5EF4-FFF2-40B4-BE49-F238E27FC236}">
                  <a16:creationId xmlns:a16="http://schemas.microsoft.com/office/drawing/2014/main" id="{97830A70-25C7-4432-9BA5-AF575D2CCB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9204" y="4063037"/>
              <a:ext cx="750345" cy="671775"/>
            </a:xfrm>
            <a:prstGeom prst="rect">
              <a:avLst/>
            </a:prstGeom>
          </p:spPr>
        </p:pic>
        <p:pic>
          <p:nvPicPr>
            <p:cNvPr id="111" name="Graphic 110">
              <a:extLst>
                <a:ext uri="{FF2B5EF4-FFF2-40B4-BE49-F238E27FC236}">
                  <a16:creationId xmlns:a16="http://schemas.microsoft.com/office/drawing/2014/main" id="{A7E312B3-83AF-4F34-A731-126A87107C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7181" y="4063037"/>
              <a:ext cx="750345" cy="671775"/>
            </a:xfrm>
            <a:prstGeom prst="rect">
              <a:avLst/>
            </a:prstGeom>
          </p:spPr>
        </p:pic>
        <p:pic>
          <p:nvPicPr>
            <p:cNvPr id="113" name="Graphic 112">
              <a:extLst>
                <a:ext uri="{FF2B5EF4-FFF2-40B4-BE49-F238E27FC236}">
                  <a16:creationId xmlns:a16="http://schemas.microsoft.com/office/drawing/2014/main" id="{60AD9355-6E16-4827-BDF7-9E60A71C1A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5158" y="4063037"/>
              <a:ext cx="750345" cy="671775"/>
            </a:xfrm>
            <a:prstGeom prst="rect">
              <a:avLst/>
            </a:prstGeom>
          </p:spPr>
        </p:pic>
      </p:grpSp>
      <p:cxnSp>
        <p:nvCxnSpPr>
          <p:cNvPr id="129" name="Straight Arrow Connector 128">
            <a:extLst>
              <a:ext uri="{FF2B5EF4-FFF2-40B4-BE49-F238E27FC236}">
                <a16:creationId xmlns:a16="http://schemas.microsoft.com/office/drawing/2014/main" id="{3E5B606E-1D93-47B3-AAF9-A26CB3C94E0B}"/>
              </a:ext>
            </a:extLst>
          </p:cNvPr>
          <p:cNvCxnSpPr>
            <a:cxnSpLocks/>
            <a:stCxn id="1041" idx="3"/>
          </p:cNvCxnSpPr>
          <p:nvPr/>
        </p:nvCxnSpPr>
        <p:spPr>
          <a:xfrm flipV="1">
            <a:off x="3375049" y="1549765"/>
            <a:ext cx="419789" cy="2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1D90AB-ADF9-4D2D-8DE7-B24172954C37}"/>
              </a:ext>
            </a:extLst>
          </p:cNvPr>
          <p:cNvCxnSpPr>
            <a:cxnSpLocks/>
          </p:cNvCxnSpPr>
          <p:nvPr/>
        </p:nvCxnSpPr>
        <p:spPr>
          <a:xfrm>
            <a:off x="5356739" y="883321"/>
            <a:ext cx="0" cy="5544694"/>
          </a:xfrm>
          <a:prstGeom prst="line">
            <a:avLst/>
          </a:prstGeom>
          <a:ln w="3175">
            <a:solidFill>
              <a:srgbClr val="0070C0">
                <a:alpha val="28000"/>
              </a:srgbClr>
            </a:solidFill>
            <a:prstDash val="sys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FF51CBB-EEB0-49B3-BE11-83638CCFF7F3}"/>
              </a:ext>
            </a:extLst>
          </p:cNvPr>
          <p:cNvGrpSpPr/>
          <p:nvPr/>
        </p:nvGrpSpPr>
        <p:grpSpPr>
          <a:xfrm>
            <a:off x="5656722" y="2443464"/>
            <a:ext cx="2640367" cy="736123"/>
            <a:chOff x="6578323" y="2779271"/>
            <a:chExt cx="2640367" cy="736123"/>
          </a:xfrm>
        </p:grpSpPr>
        <p:grpSp>
          <p:nvGrpSpPr>
            <p:cNvPr id="15" name="Group 14">
              <a:extLst>
                <a:ext uri="{FF2B5EF4-FFF2-40B4-BE49-F238E27FC236}">
                  <a16:creationId xmlns:a16="http://schemas.microsoft.com/office/drawing/2014/main" id="{76B0AB88-0ACE-4F6F-A076-038559706DDC}"/>
                </a:ext>
              </a:extLst>
            </p:cNvPr>
            <p:cNvGrpSpPr>
              <a:grpSpLocks noChangeAspect="1"/>
            </p:cNvGrpSpPr>
            <p:nvPr/>
          </p:nvGrpSpPr>
          <p:grpSpPr>
            <a:xfrm>
              <a:off x="6578323" y="2779271"/>
              <a:ext cx="855716" cy="736123"/>
              <a:chOff x="2450795" y="1373604"/>
              <a:chExt cx="753226" cy="647956"/>
            </a:xfrm>
          </p:grpSpPr>
          <p:sp>
            <p:nvSpPr>
              <p:cNvPr id="10" name="Freeform 7">
                <a:extLst>
                  <a:ext uri="{FF2B5EF4-FFF2-40B4-BE49-F238E27FC236}">
                    <a16:creationId xmlns:a16="http://schemas.microsoft.com/office/drawing/2014/main" id="{9346C7BC-6AD1-4232-A1D3-1BC66D61052D}"/>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3A16A60E-D30B-46F8-A6AE-CAA43F949920}"/>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2E771833-E450-4FD2-8B93-6D2C548F0A43}"/>
                </a:ext>
              </a:extLst>
            </p:cNvPr>
            <p:cNvGrpSpPr>
              <a:grpSpLocks noChangeAspect="1"/>
            </p:cNvGrpSpPr>
            <p:nvPr/>
          </p:nvGrpSpPr>
          <p:grpSpPr>
            <a:xfrm>
              <a:off x="7470649" y="2779271"/>
              <a:ext cx="855716" cy="736123"/>
              <a:chOff x="2450795" y="1373604"/>
              <a:chExt cx="753226" cy="647956"/>
            </a:xfrm>
          </p:grpSpPr>
          <p:sp>
            <p:nvSpPr>
              <p:cNvPr id="95" name="Freeform 7">
                <a:extLst>
                  <a:ext uri="{FF2B5EF4-FFF2-40B4-BE49-F238E27FC236}">
                    <a16:creationId xmlns:a16="http://schemas.microsoft.com/office/drawing/2014/main" id="{7CF0883D-C7A6-4A28-A3B7-67C4A3C6BD14}"/>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8E4F1993-BA4A-4A23-BF9C-0C2997986F52}"/>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3189D422-C00F-4F53-89EB-6D9FAB8D633D}"/>
                </a:ext>
              </a:extLst>
            </p:cNvPr>
            <p:cNvGrpSpPr>
              <a:grpSpLocks noChangeAspect="1"/>
            </p:cNvGrpSpPr>
            <p:nvPr/>
          </p:nvGrpSpPr>
          <p:grpSpPr>
            <a:xfrm>
              <a:off x="8362974" y="2779271"/>
              <a:ext cx="855716" cy="736123"/>
              <a:chOff x="2450795" y="1373604"/>
              <a:chExt cx="753226" cy="647956"/>
            </a:xfrm>
          </p:grpSpPr>
          <p:sp>
            <p:nvSpPr>
              <p:cNvPr id="99" name="Freeform 7">
                <a:extLst>
                  <a:ext uri="{FF2B5EF4-FFF2-40B4-BE49-F238E27FC236}">
                    <a16:creationId xmlns:a16="http://schemas.microsoft.com/office/drawing/2014/main" id="{770CDAC8-BDDF-4B2B-80DF-58D1DFFF95C0}"/>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915BF8DA-48C1-40EC-AC31-9C1B064810A6}"/>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a:extLst>
              <a:ext uri="{FF2B5EF4-FFF2-40B4-BE49-F238E27FC236}">
                <a16:creationId xmlns:a16="http://schemas.microsoft.com/office/drawing/2014/main" id="{CECF1757-B5BF-4ED1-B8B2-A1A9CDCD871F}"/>
              </a:ext>
            </a:extLst>
          </p:cNvPr>
          <p:cNvGrpSpPr/>
          <p:nvPr/>
        </p:nvGrpSpPr>
        <p:grpSpPr>
          <a:xfrm>
            <a:off x="5768081" y="4891297"/>
            <a:ext cx="2443494" cy="735865"/>
            <a:chOff x="6642965" y="5233009"/>
            <a:chExt cx="2443494" cy="735865"/>
          </a:xfrm>
        </p:grpSpPr>
        <p:pic>
          <p:nvPicPr>
            <p:cNvPr id="97" name="Graphic 96">
              <a:extLst>
                <a:ext uri="{FF2B5EF4-FFF2-40B4-BE49-F238E27FC236}">
                  <a16:creationId xmlns:a16="http://schemas.microsoft.com/office/drawing/2014/main" id="{48C4EA93-D690-467F-A9DA-A426749A86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42965" y="5233009"/>
              <a:ext cx="733161" cy="735865"/>
            </a:xfrm>
            <a:prstGeom prst="rect">
              <a:avLst/>
            </a:prstGeom>
          </p:spPr>
        </p:pic>
        <p:pic>
          <p:nvPicPr>
            <p:cNvPr id="105" name="Graphic 104">
              <a:extLst>
                <a:ext uri="{FF2B5EF4-FFF2-40B4-BE49-F238E27FC236}">
                  <a16:creationId xmlns:a16="http://schemas.microsoft.com/office/drawing/2014/main" id="{CDDE8D4E-93CD-414F-93E5-E9D7CA1769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05050" y="5233009"/>
              <a:ext cx="733161" cy="735865"/>
            </a:xfrm>
            <a:prstGeom prst="rect">
              <a:avLst/>
            </a:prstGeom>
          </p:spPr>
        </p:pic>
        <p:pic>
          <p:nvPicPr>
            <p:cNvPr id="107" name="Graphic 106">
              <a:extLst>
                <a:ext uri="{FF2B5EF4-FFF2-40B4-BE49-F238E27FC236}">
                  <a16:creationId xmlns:a16="http://schemas.microsoft.com/office/drawing/2014/main" id="{E041B186-DB37-473C-94A5-78AE52C041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53298" y="5233009"/>
              <a:ext cx="733161" cy="735865"/>
            </a:xfrm>
            <a:prstGeom prst="rect">
              <a:avLst/>
            </a:prstGeom>
          </p:spPr>
        </p:pic>
      </p:grpSp>
      <p:sp>
        <p:nvSpPr>
          <p:cNvPr id="123" name="TextBox 122">
            <a:extLst>
              <a:ext uri="{FF2B5EF4-FFF2-40B4-BE49-F238E27FC236}">
                <a16:creationId xmlns:a16="http://schemas.microsoft.com/office/drawing/2014/main" id="{C6047C55-48E1-4F67-8CF8-30FD150634F3}"/>
              </a:ext>
            </a:extLst>
          </p:cNvPr>
          <p:cNvSpPr txBox="1"/>
          <p:nvPr/>
        </p:nvSpPr>
        <p:spPr>
          <a:xfrm>
            <a:off x="5377988" y="6080311"/>
            <a:ext cx="3334857"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Storage</a:t>
            </a:r>
          </a:p>
        </p:txBody>
      </p:sp>
      <p:sp>
        <p:nvSpPr>
          <p:cNvPr id="124" name="Rectangle 123">
            <a:extLst>
              <a:ext uri="{FF2B5EF4-FFF2-40B4-BE49-F238E27FC236}">
                <a16:creationId xmlns:a16="http://schemas.microsoft.com/office/drawing/2014/main" id="{829DD699-FD64-43D9-A184-4B99A6DE9927}"/>
              </a:ext>
            </a:extLst>
          </p:cNvPr>
          <p:cNvSpPr/>
          <p:nvPr/>
        </p:nvSpPr>
        <p:spPr>
          <a:xfrm>
            <a:off x="5615820" y="3226017"/>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Blob</a:t>
            </a:r>
          </a:p>
        </p:txBody>
      </p:sp>
      <p:sp>
        <p:nvSpPr>
          <p:cNvPr id="125" name="Rectangle 124">
            <a:extLst>
              <a:ext uri="{FF2B5EF4-FFF2-40B4-BE49-F238E27FC236}">
                <a16:creationId xmlns:a16="http://schemas.microsoft.com/office/drawing/2014/main" id="{B77DB57A-A0C4-41EB-BAAC-093B421A8D4C}"/>
              </a:ext>
            </a:extLst>
          </p:cNvPr>
          <p:cNvSpPr/>
          <p:nvPr/>
        </p:nvSpPr>
        <p:spPr>
          <a:xfrm>
            <a:off x="5650632" y="4397377"/>
            <a:ext cx="2720658" cy="307777"/>
          </a:xfrm>
          <a:prstGeom prst="rect">
            <a:avLst/>
          </a:prstGeom>
        </p:spPr>
        <p:txBody>
          <a:bodyPr wrap="square">
            <a:spAutoFit/>
          </a:bodyPr>
          <a:lstStyle/>
          <a:p>
            <a:pPr algn="ctr"/>
            <a:r>
              <a:rPr lang="en-US" sz="140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CosmosDB</a:t>
            </a:r>
            <a:endPar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4DD030AE-0F3A-4B55-ACD8-4D0986ADA1B2}"/>
              </a:ext>
            </a:extLst>
          </p:cNvPr>
          <p:cNvSpPr/>
          <p:nvPr/>
        </p:nvSpPr>
        <p:spPr>
          <a:xfrm>
            <a:off x="5608690" y="5618509"/>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Search</a:t>
            </a:r>
          </a:p>
        </p:txBody>
      </p:sp>
      <p:cxnSp>
        <p:nvCxnSpPr>
          <p:cNvPr id="22" name="Straight Connector 21">
            <a:extLst>
              <a:ext uri="{FF2B5EF4-FFF2-40B4-BE49-F238E27FC236}">
                <a16:creationId xmlns:a16="http://schemas.microsoft.com/office/drawing/2014/main" id="{ED105EC7-A30E-4933-B99B-4221AE27A570}"/>
              </a:ext>
            </a:extLst>
          </p:cNvPr>
          <p:cNvCxnSpPr>
            <a:stCxn id="1041" idx="1"/>
          </p:cNvCxnSpPr>
          <p:nvPr/>
        </p:nvCxnSpPr>
        <p:spPr>
          <a:xfrm flipH="1" flipV="1">
            <a:off x="2074779" y="1545089"/>
            <a:ext cx="591402" cy="7556"/>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A96AD1D-40C3-4876-ADE3-4466688F5E4F}"/>
              </a:ext>
            </a:extLst>
          </p:cNvPr>
          <p:cNvCxnSpPr>
            <a:cxnSpLocks/>
          </p:cNvCxnSpPr>
          <p:nvPr/>
        </p:nvCxnSpPr>
        <p:spPr>
          <a:xfrm flipH="1">
            <a:off x="4521889" y="4139539"/>
            <a:ext cx="35817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B0EA32F-0E96-4662-969A-D5B22FD9BC3C}"/>
              </a:ext>
            </a:extLst>
          </p:cNvPr>
          <p:cNvCxnSpPr/>
          <p:nvPr/>
        </p:nvCxnSpPr>
        <p:spPr>
          <a:xfrm flipH="1">
            <a:off x="4521888" y="4006189"/>
            <a:ext cx="22669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3430C8B-826A-42BF-9E3B-382556BC0CD4}"/>
              </a:ext>
            </a:extLst>
          </p:cNvPr>
          <p:cNvCxnSpPr/>
          <p:nvPr/>
        </p:nvCxnSpPr>
        <p:spPr>
          <a:xfrm flipH="1">
            <a:off x="4521887" y="2901456"/>
            <a:ext cx="226699"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15DE86-DA4E-4B9F-9053-DD8641B29E0D}"/>
              </a:ext>
            </a:extLst>
          </p:cNvPr>
          <p:cNvCxnSpPr/>
          <p:nvPr/>
        </p:nvCxnSpPr>
        <p:spPr>
          <a:xfrm>
            <a:off x="4748587" y="2901456"/>
            <a:ext cx="0" cy="11047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06717B8-D728-4FA3-A267-ACBDEFD3A323}"/>
              </a:ext>
            </a:extLst>
          </p:cNvPr>
          <p:cNvCxnSpPr>
            <a:cxnSpLocks/>
          </p:cNvCxnSpPr>
          <p:nvPr/>
        </p:nvCxnSpPr>
        <p:spPr>
          <a:xfrm flipH="1">
            <a:off x="4520604" y="1692028"/>
            <a:ext cx="35817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C57843-AB88-41FA-BA08-0B79CA7CB024}"/>
              </a:ext>
            </a:extLst>
          </p:cNvPr>
          <p:cNvCxnSpPr/>
          <p:nvPr/>
        </p:nvCxnSpPr>
        <p:spPr>
          <a:xfrm>
            <a:off x="4880059" y="1692028"/>
            <a:ext cx="0" cy="24475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645E8A3-5BB7-40EC-B2B4-EBC9707341D4}"/>
              </a:ext>
            </a:extLst>
          </p:cNvPr>
          <p:cNvCxnSpPr>
            <a:cxnSpLocks/>
          </p:cNvCxnSpPr>
          <p:nvPr/>
        </p:nvCxnSpPr>
        <p:spPr>
          <a:xfrm flipH="1">
            <a:off x="4527194" y="5299236"/>
            <a:ext cx="49891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C8F7257-289F-4717-B659-91FDE24B1BBC}"/>
              </a:ext>
            </a:extLst>
          </p:cNvPr>
          <p:cNvCxnSpPr>
            <a:cxnSpLocks/>
          </p:cNvCxnSpPr>
          <p:nvPr/>
        </p:nvCxnSpPr>
        <p:spPr>
          <a:xfrm>
            <a:off x="5026109" y="1552645"/>
            <a:ext cx="0" cy="3755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D42D564-4957-4F5B-A2CF-002EB652B37E}"/>
              </a:ext>
            </a:extLst>
          </p:cNvPr>
          <p:cNvCxnSpPr>
            <a:cxnSpLocks/>
          </p:cNvCxnSpPr>
          <p:nvPr/>
        </p:nvCxnSpPr>
        <p:spPr>
          <a:xfrm flipH="1">
            <a:off x="4521888" y="1552645"/>
            <a:ext cx="504221"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95DE2B61-5DDC-4682-AB09-5F6C745CA247}"/>
              </a:ext>
            </a:extLst>
          </p:cNvPr>
          <p:cNvSpPr/>
          <p:nvPr/>
        </p:nvSpPr>
        <p:spPr>
          <a:xfrm>
            <a:off x="5187245"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B7AEE779-2229-4803-B272-3F0537FC07B1}"/>
              </a:ext>
            </a:extLst>
          </p:cNvPr>
          <p:cNvGrpSpPr>
            <a:grpSpLocks noChangeAspect="1"/>
          </p:cNvGrpSpPr>
          <p:nvPr/>
        </p:nvGrpSpPr>
        <p:grpSpPr>
          <a:xfrm>
            <a:off x="430112" y="3510804"/>
            <a:ext cx="1320258" cy="1236670"/>
            <a:chOff x="148476" y="3093897"/>
            <a:chExt cx="1078780" cy="1010484"/>
          </a:xfrm>
        </p:grpSpPr>
        <p:pic>
          <p:nvPicPr>
            <p:cNvPr id="169" name="Graphic 168">
              <a:extLst>
                <a:ext uri="{FF2B5EF4-FFF2-40B4-BE49-F238E27FC236}">
                  <a16:creationId xmlns:a16="http://schemas.microsoft.com/office/drawing/2014/main" id="{362A4C2C-CFC1-4691-A9EE-BE2141A37D8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219" y="3093897"/>
              <a:ext cx="701071" cy="719850"/>
            </a:xfrm>
            <a:prstGeom prst="rect">
              <a:avLst/>
            </a:prstGeom>
          </p:spPr>
        </p:pic>
        <p:sp>
          <p:nvSpPr>
            <p:cNvPr id="182" name="Rectangle 181">
              <a:extLst>
                <a:ext uri="{FF2B5EF4-FFF2-40B4-BE49-F238E27FC236}">
                  <a16:creationId xmlns:a16="http://schemas.microsoft.com/office/drawing/2014/main" id="{3B621CC6-E42D-4748-B965-91992C27C756}"/>
                </a:ext>
              </a:extLst>
            </p:cNvPr>
            <p:cNvSpPr/>
            <p:nvPr/>
          </p:nvSpPr>
          <p:spPr>
            <a:xfrm>
              <a:off x="148476" y="3796604"/>
              <a:ext cx="1078780" cy="307777"/>
            </a:xfrm>
            <a:prstGeom prst="rect">
              <a:avLst/>
            </a:prstGeom>
            <a:ln>
              <a:noFill/>
            </a:ln>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AI Builder</a:t>
              </a:r>
            </a:p>
          </p:txBody>
        </p:sp>
      </p:grpSp>
      <p:grpSp>
        <p:nvGrpSpPr>
          <p:cNvPr id="65" name="Group 64">
            <a:extLst>
              <a:ext uri="{FF2B5EF4-FFF2-40B4-BE49-F238E27FC236}">
                <a16:creationId xmlns:a16="http://schemas.microsoft.com/office/drawing/2014/main" id="{E3F5F107-B506-49D0-B9C9-653288461C4E}"/>
              </a:ext>
            </a:extLst>
          </p:cNvPr>
          <p:cNvGrpSpPr>
            <a:grpSpLocks noChangeAspect="1"/>
          </p:cNvGrpSpPr>
          <p:nvPr/>
        </p:nvGrpSpPr>
        <p:grpSpPr>
          <a:xfrm>
            <a:off x="342426" y="4886684"/>
            <a:ext cx="1594861" cy="1352465"/>
            <a:chOff x="489227" y="4166004"/>
            <a:chExt cx="870316" cy="738041"/>
          </a:xfrm>
        </p:grpSpPr>
        <p:grpSp>
          <p:nvGrpSpPr>
            <p:cNvPr id="175" name="Group 12">
              <a:extLst>
                <a:ext uri="{FF2B5EF4-FFF2-40B4-BE49-F238E27FC236}">
                  <a16:creationId xmlns:a16="http://schemas.microsoft.com/office/drawing/2014/main" id="{80D267B2-4E0E-4358-AFA3-9D733D75BEDA}"/>
                </a:ext>
              </a:extLst>
            </p:cNvPr>
            <p:cNvGrpSpPr>
              <a:grpSpLocks noChangeAspect="1"/>
            </p:cNvGrpSpPr>
            <p:nvPr/>
          </p:nvGrpSpPr>
          <p:grpSpPr bwMode="auto">
            <a:xfrm>
              <a:off x="581889" y="4166004"/>
              <a:ext cx="620724" cy="445094"/>
              <a:chOff x="4543" y="2187"/>
              <a:chExt cx="258" cy="185"/>
            </a:xfrm>
            <a:solidFill>
              <a:schemeClr val="bg1"/>
            </a:solidFill>
          </p:grpSpPr>
          <p:sp>
            <p:nvSpPr>
              <p:cNvPr id="177" name="Freeform 13">
                <a:extLst>
                  <a:ext uri="{FF2B5EF4-FFF2-40B4-BE49-F238E27FC236}">
                    <a16:creationId xmlns:a16="http://schemas.microsoft.com/office/drawing/2014/main" id="{DAF5C7F3-7376-4D44-996B-4663197F52CE}"/>
                  </a:ext>
                </a:extLst>
              </p:cNvPr>
              <p:cNvSpPr>
                <a:spLocks/>
              </p:cNvSpPr>
              <p:nvPr/>
            </p:nvSpPr>
            <p:spPr bwMode="auto">
              <a:xfrm>
                <a:off x="4543" y="2187"/>
                <a:ext cx="258" cy="159"/>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Freeform 14">
                <a:extLst>
                  <a:ext uri="{FF2B5EF4-FFF2-40B4-BE49-F238E27FC236}">
                    <a16:creationId xmlns:a16="http://schemas.microsoft.com/office/drawing/2014/main" id="{6E9E627A-248F-4B15-93D6-142F275B02D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Freeform 15">
                <a:extLst>
                  <a:ext uri="{FF2B5EF4-FFF2-40B4-BE49-F238E27FC236}">
                    <a16:creationId xmlns:a16="http://schemas.microsoft.com/office/drawing/2014/main" id="{6169F519-D0E5-4148-B953-392D865B397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Freeform 16">
                <a:extLst>
                  <a:ext uri="{FF2B5EF4-FFF2-40B4-BE49-F238E27FC236}">
                    <a16:creationId xmlns:a16="http://schemas.microsoft.com/office/drawing/2014/main" id="{F30520C5-AB0E-4610-B92E-554DEC454B9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Freeform 17">
                <a:extLst>
                  <a:ext uri="{FF2B5EF4-FFF2-40B4-BE49-F238E27FC236}">
                    <a16:creationId xmlns:a16="http://schemas.microsoft.com/office/drawing/2014/main" id="{20F193DF-74F2-47EC-98ED-76644699AA0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83" name="Rectangle 182">
              <a:extLst>
                <a:ext uri="{FF2B5EF4-FFF2-40B4-BE49-F238E27FC236}">
                  <a16:creationId xmlns:a16="http://schemas.microsoft.com/office/drawing/2014/main" id="{23A0614F-EB60-418D-B459-CD0ED059819E}"/>
                </a:ext>
              </a:extLst>
            </p:cNvPr>
            <p:cNvSpPr/>
            <p:nvPr/>
          </p:nvSpPr>
          <p:spPr>
            <a:xfrm>
              <a:off x="489227" y="4596268"/>
              <a:ext cx="870316"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BI</a:t>
              </a:r>
            </a:p>
          </p:txBody>
        </p:sp>
      </p:grpSp>
      <p:cxnSp>
        <p:nvCxnSpPr>
          <p:cNvPr id="6" name="Straight Connector 5">
            <a:extLst>
              <a:ext uri="{FF2B5EF4-FFF2-40B4-BE49-F238E27FC236}">
                <a16:creationId xmlns:a16="http://schemas.microsoft.com/office/drawing/2014/main" id="{BC7373C3-33B6-4CB0-9B28-901D85964E3A}"/>
              </a:ext>
            </a:extLst>
          </p:cNvPr>
          <p:cNvCxnSpPr/>
          <p:nvPr/>
        </p:nvCxnSpPr>
        <p:spPr>
          <a:xfrm>
            <a:off x="1386930" y="3042699"/>
            <a:ext cx="161676" cy="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511C9D1-25C5-4704-B80F-5F8E1A695A77}"/>
              </a:ext>
            </a:extLst>
          </p:cNvPr>
          <p:cNvCxnSpPr>
            <a:cxnSpLocks/>
          </p:cNvCxnSpPr>
          <p:nvPr/>
        </p:nvCxnSpPr>
        <p:spPr>
          <a:xfrm>
            <a:off x="1608242" y="2790907"/>
            <a:ext cx="0" cy="15240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9DFA417-F4A9-441D-AC8F-C2D03FD40D85}"/>
              </a:ext>
            </a:extLst>
          </p:cNvPr>
          <p:cNvCxnSpPr/>
          <p:nvPr/>
        </p:nvCxnSpPr>
        <p:spPr>
          <a:xfrm>
            <a:off x="1385060" y="3031479"/>
            <a:ext cx="161676" cy="0"/>
          </a:xfrm>
          <a:prstGeom prst="line">
            <a:avLst/>
          </a:prstGeom>
          <a:ln>
            <a:solidFill>
              <a:srgbClr val="7AB1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7AA8AD4-1F16-4E6A-8509-9A90795927A0}"/>
              </a:ext>
            </a:extLst>
          </p:cNvPr>
          <p:cNvCxnSpPr>
            <a:cxnSpLocks/>
          </p:cNvCxnSpPr>
          <p:nvPr/>
        </p:nvCxnSpPr>
        <p:spPr>
          <a:xfrm flipH="1">
            <a:off x="2083753" y="1548867"/>
            <a:ext cx="287992" cy="6173"/>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562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7"/>
                                        </p:tgtEl>
                                        <p:attrNameLst>
                                          <p:attrName>style.visibility</p:attrName>
                                        </p:attrNameLst>
                                      </p:cBhvr>
                                      <p:to>
                                        <p:strVal val="visible"/>
                                      </p:to>
                                    </p:set>
                                    <p:animEffect transition="in" filter="fade">
                                      <p:cBhvr>
                                        <p:cTn id="24" dur="500"/>
                                        <p:tgtEl>
                                          <p:spTgt spid="217"/>
                                        </p:tgtEl>
                                      </p:cBhvr>
                                    </p:animEffect>
                                  </p:childTnLst>
                                </p:cTn>
                              </p:par>
                              <p:par>
                                <p:cTn id="25" presetID="10"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161"/>
                                        </p:tgtEl>
                                        <p:attrNameLst>
                                          <p:attrName>style.visibility</p:attrName>
                                        </p:attrNameLst>
                                      </p:cBhvr>
                                      <p:to>
                                        <p:strVal val="visible"/>
                                      </p:to>
                                    </p:set>
                                    <p:animEffect transition="in" filter="fade">
                                      <p:cBhvr>
                                        <p:cTn id="36" dur="500"/>
                                        <p:tgtEl>
                                          <p:spTgt spid="161"/>
                                        </p:tgtEl>
                                      </p:cBhvr>
                                    </p:animEffect>
                                  </p:childTnLst>
                                </p:cTn>
                              </p:par>
                              <p:par>
                                <p:cTn id="37" presetID="10" presetClass="entr" presetSubtype="0" fill="hold" nodeType="withEffect">
                                  <p:stCondLst>
                                    <p:cond delay="0"/>
                                  </p:stCondLst>
                                  <p:childTnLst>
                                    <p:set>
                                      <p:cBhvr>
                                        <p:cTn id="38" dur="1" fill="hold">
                                          <p:stCondLst>
                                            <p:cond delay="0"/>
                                          </p:stCondLst>
                                        </p:cTn>
                                        <p:tgtEl>
                                          <p:spTgt spid="162"/>
                                        </p:tgtEl>
                                        <p:attrNameLst>
                                          <p:attrName>style.visibility</p:attrName>
                                        </p:attrNameLst>
                                      </p:cBhvr>
                                      <p:to>
                                        <p:strVal val="visible"/>
                                      </p:to>
                                    </p:set>
                                    <p:animEffect transition="in" filter="fade">
                                      <p:cBhvr>
                                        <p:cTn id="39" dur="500"/>
                                        <p:tgtEl>
                                          <p:spTgt spid="162"/>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nodeType="withEffect">
                                  <p:stCondLst>
                                    <p:cond delay="0"/>
                                  </p:stCondLst>
                                  <p:childTnLst>
                                    <p:set>
                                      <p:cBhvr>
                                        <p:cTn id="44" dur="1" fill="hold">
                                          <p:stCondLst>
                                            <p:cond delay="0"/>
                                          </p:stCondLst>
                                        </p:cTn>
                                        <p:tgtEl>
                                          <p:spTgt spid="163"/>
                                        </p:tgtEl>
                                        <p:attrNameLst>
                                          <p:attrName>style.visibility</p:attrName>
                                        </p:attrNameLst>
                                      </p:cBhvr>
                                      <p:to>
                                        <p:strVal val="visible"/>
                                      </p:to>
                                    </p:set>
                                    <p:animEffect transition="in" filter="fade">
                                      <p:cBhvr>
                                        <p:cTn id="45" dur="500"/>
                                        <p:tgtEl>
                                          <p:spTgt spid="163"/>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164"/>
                                        </p:tgtEl>
                                        <p:attrNameLst>
                                          <p:attrName>style.visibility</p:attrName>
                                        </p:attrNameLst>
                                      </p:cBhvr>
                                      <p:to>
                                        <p:strVal val="visible"/>
                                      </p:to>
                                    </p:set>
                                    <p:animEffect transition="in" filter="fade">
                                      <p:cBhvr>
                                        <p:cTn id="51" dur="500"/>
                                        <p:tgtEl>
                                          <p:spTgt spid="164"/>
                                        </p:tgtEl>
                                      </p:cBhvr>
                                    </p:animEffect>
                                  </p:childTnLst>
                                </p:cTn>
                              </p:par>
                              <p:par>
                                <p:cTn id="52" presetID="10" presetClass="entr" presetSubtype="0" fill="hold" nodeType="withEffect">
                                  <p:stCondLst>
                                    <p:cond delay="0"/>
                                  </p:stCondLst>
                                  <p:childTnLst>
                                    <p:set>
                                      <p:cBhvr>
                                        <p:cTn id="53" dur="1" fill="hold">
                                          <p:stCondLst>
                                            <p:cond delay="0"/>
                                          </p:stCondLst>
                                        </p:cTn>
                                        <p:tgtEl>
                                          <p:spTgt spid="165"/>
                                        </p:tgtEl>
                                        <p:attrNameLst>
                                          <p:attrName>style.visibility</p:attrName>
                                        </p:attrNameLst>
                                      </p:cBhvr>
                                      <p:to>
                                        <p:strVal val="visible"/>
                                      </p:to>
                                    </p:set>
                                    <p:animEffect transition="in" filter="fade">
                                      <p:cBhvr>
                                        <p:cTn id="54" dur="500"/>
                                        <p:tgtEl>
                                          <p:spTgt spid="165"/>
                                        </p:tgtEl>
                                      </p:cBhvr>
                                    </p:animEffect>
                                  </p:childTnLst>
                                </p:cTn>
                              </p:par>
                              <p:par>
                                <p:cTn id="55" presetID="10" presetClass="entr" presetSubtype="0" fill="hold" nodeType="withEffect">
                                  <p:stCondLst>
                                    <p:cond delay="0"/>
                                  </p:stCondLst>
                                  <p:childTnLst>
                                    <p:set>
                                      <p:cBhvr>
                                        <p:cTn id="56" dur="1" fill="hold">
                                          <p:stCondLst>
                                            <p:cond delay="0"/>
                                          </p:stCondLst>
                                        </p:cTn>
                                        <p:tgtEl>
                                          <p:spTgt spid="166"/>
                                        </p:tgtEl>
                                        <p:attrNameLst>
                                          <p:attrName>style.visibility</p:attrName>
                                        </p:attrNameLst>
                                      </p:cBhvr>
                                      <p:to>
                                        <p:strVal val="visible"/>
                                      </p:to>
                                    </p:set>
                                    <p:animEffect transition="in" filter="fade">
                                      <p:cBhvr>
                                        <p:cTn id="57" dur="500"/>
                                        <p:tgtEl>
                                          <p:spTgt spid="16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9"/>
                                        </p:tgtEl>
                                        <p:attrNameLst>
                                          <p:attrName>style.visibility</p:attrName>
                                        </p:attrNameLst>
                                      </p:cBhvr>
                                      <p:to>
                                        <p:strVal val="visible"/>
                                      </p:to>
                                    </p:set>
                                    <p:animEffect transition="in" filter="fade">
                                      <p:cBhvr>
                                        <p:cTn id="60" dur="500"/>
                                        <p:tgtEl>
                                          <p:spTgt spid="10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fade">
                                      <p:cBhvr>
                                        <p:cTn id="77" dur="500"/>
                                        <p:tgtEl>
                                          <p:spTgt spid="1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24"/>
                                        </p:tgtEl>
                                        <p:attrNameLst>
                                          <p:attrName>style.visibility</p:attrName>
                                        </p:attrNameLst>
                                      </p:cBhvr>
                                      <p:to>
                                        <p:strVal val="visible"/>
                                      </p:to>
                                    </p:set>
                                    <p:animEffect transition="in" filter="fade">
                                      <p:cBhvr>
                                        <p:cTn id="80" dur="500"/>
                                        <p:tgtEl>
                                          <p:spTgt spid="1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animEffect transition="in" filter="fade">
                                      <p:cBhvr>
                                        <p:cTn id="83" dur="500"/>
                                        <p:tgtEl>
                                          <p:spTgt spid="1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30"/>
                                        </p:tgtEl>
                                        <p:attrNameLst>
                                          <p:attrName>style.visibility</p:attrName>
                                        </p:attrNameLst>
                                      </p:cBhvr>
                                      <p:to>
                                        <p:strVal val="visible"/>
                                      </p:to>
                                    </p:set>
                                    <p:animEffect transition="in" filter="fade">
                                      <p:cBhvr>
                                        <p:cTn id="86" dur="500"/>
                                        <p:tgtEl>
                                          <p:spTgt spid="1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par>
                                <p:cTn id="90" presetID="10" presetClass="entr" presetSubtype="0" fill="hold"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par>
                                <p:cTn id="93" presetID="10" presetClass="entr" presetSubtype="0" fill="hold" nodeType="withEffect">
                                  <p:stCondLst>
                                    <p:cond delay="0"/>
                                  </p:stCondLst>
                                  <p:childTnLst>
                                    <p:set>
                                      <p:cBhvr>
                                        <p:cTn id="94" dur="1" fill="hold">
                                          <p:stCondLst>
                                            <p:cond delay="0"/>
                                          </p:stCondLst>
                                        </p:cTn>
                                        <p:tgtEl>
                                          <p:spTgt spid="135"/>
                                        </p:tgtEl>
                                        <p:attrNameLst>
                                          <p:attrName>style.visibility</p:attrName>
                                        </p:attrNameLst>
                                      </p:cBhvr>
                                      <p:to>
                                        <p:strVal val="visible"/>
                                      </p:to>
                                    </p:set>
                                    <p:animEffect transition="in" filter="fade">
                                      <p:cBhvr>
                                        <p:cTn id="95" dur="500"/>
                                        <p:tgtEl>
                                          <p:spTgt spid="13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fade">
                                      <p:cBhvr>
                                        <p:cTn id="100" dur="500"/>
                                        <p:tgtEl>
                                          <p:spTgt spid="63"/>
                                        </p:tgtEl>
                                      </p:cBhvr>
                                    </p:animEffect>
                                  </p:childTnLst>
                                </p:cTn>
                              </p:par>
                              <p:par>
                                <p:cTn id="101" presetID="10" presetClass="entr" presetSubtype="0"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500"/>
                                        <p:tgtEl>
                                          <p:spTgt spid="62"/>
                                        </p:tgtEl>
                                      </p:cBhvr>
                                    </p:animEffect>
                                  </p:childTnLst>
                                </p:cTn>
                              </p:par>
                              <p:par>
                                <p:cTn id="104" presetID="10" presetClass="entr" presetSubtype="0" fill="hold"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nodeType="with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fade">
                                      <p:cBhvr>
                                        <p:cTn id="109" dur="500"/>
                                        <p:tgtEl>
                                          <p:spTgt spid="6"/>
                                        </p:tgtEl>
                                      </p:cBhvr>
                                    </p:animEffect>
                                  </p:childTnLst>
                                </p:cTn>
                              </p:par>
                              <p:par>
                                <p:cTn id="110" presetID="10" presetClass="entr" presetSubtype="0" fill="hold" nodeType="withEffect">
                                  <p:stCondLst>
                                    <p:cond delay="0"/>
                                  </p:stCondLst>
                                  <p:childTnLst>
                                    <p:set>
                                      <p:cBhvr>
                                        <p:cTn id="111" dur="1" fill="hold">
                                          <p:stCondLst>
                                            <p:cond delay="0"/>
                                          </p:stCondLst>
                                        </p:cTn>
                                        <p:tgtEl>
                                          <p:spTgt spid="104"/>
                                        </p:tgtEl>
                                        <p:attrNameLst>
                                          <p:attrName>style.visibility</p:attrName>
                                        </p:attrNameLst>
                                      </p:cBhvr>
                                      <p:to>
                                        <p:strVal val="visible"/>
                                      </p:to>
                                    </p:set>
                                    <p:animEffect transition="in" filter="fade">
                                      <p:cBhvr>
                                        <p:cTn id="112" dur="500"/>
                                        <p:tgtEl>
                                          <p:spTgt spid="104"/>
                                        </p:tgtEl>
                                      </p:cBhvr>
                                    </p:animEffect>
                                  </p:childTnLst>
                                </p:cTn>
                              </p:par>
                              <p:par>
                                <p:cTn id="113" presetID="10" presetClass="entr" presetSubtype="0" fill="hold" nodeType="withEffect">
                                  <p:stCondLst>
                                    <p:cond delay="0"/>
                                  </p:stCondLst>
                                  <p:childTnLst>
                                    <p:set>
                                      <p:cBhvr>
                                        <p:cTn id="114" dur="1" fill="hold">
                                          <p:stCondLst>
                                            <p:cond delay="0"/>
                                          </p:stCondLst>
                                        </p:cTn>
                                        <p:tgtEl>
                                          <p:spTgt spid="108"/>
                                        </p:tgtEl>
                                        <p:attrNameLst>
                                          <p:attrName>style.visibility</p:attrName>
                                        </p:attrNameLst>
                                      </p:cBhvr>
                                      <p:to>
                                        <p:strVal val="visible"/>
                                      </p:to>
                                    </p:set>
                                    <p:animEffect transition="in" filter="fade">
                                      <p:cBhvr>
                                        <p:cTn id="115" dur="500"/>
                                        <p:tgtEl>
                                          <p:spTgt spid="108"/>
                                        </p:tgtEl>
                                      </p:cBhvr>
                                    </p:animEffect>
                                  </p:childTnLst>
                                </p:cTn>
                              </p:par>
                              <p:par>
                                <p:cTn id="116" presetID="10" presetClass="entr" presetSubtype="0" fill="hold" nodeType="withEffect">
                                  <p:stCondLst>
                                    <p:cond delay="0"/>
                                  </p:stCondLst>
                                  <p:childTnLst>
                                    <p:set>
                                      <p:cBhvr>
                                        <p:cTn id="117" dur="1" fill="hold">
                                          <p:stCondLst>
                                            <p:cond delay="0"/>
                                          </p:stCondLst>
                                        </p:cTn>
                                        <p:tgtEl>
                                          <p:spTgt spid="65"/>
                                        </p:tgtEl>
                                        <p:attrNameLst>
                                          <p:attrName>style.visibility</p:attrName>
                                        </p:attrNameLst>
                                      </p:cBhvr>
                                      <p:to>
                                        <p:strVal val="visible"/>
                                      </p:to>
                                    </p:set>
                                    <p:animEffect transition="in" filter="fade">
                                      <p:cBhvr>
                                        <p:cTn id="11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39" grpId="0" animBg="1"/>
      <p:bldP spid="102" grpId="0"/>
      <p:bldP spid="1029" grpId="0"/>
      <p:bldP spid="217" grpId="0"/>
      <p:bldP spid="123" grpId="0"/>
      <p:bldP spid="124" grpId="0"/>
      <p:bldP spid="125" grpId="0"/>
      <p:bldP spid="130" grpId="0"/>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5FBC8B36-7640-4ACE-88E0-BC37F5318A01}"/>
              </a:ext>
            </a:extLst>
          </p:cNvPr>
          <p:cNvSpPr txBox="1"/>
          <p:nvPr/>
        </p:nvSpPr>
        <p:spPr>
          <a:xfrm>
            <a:off x="2371745" y="6428015"/>
            <a:ext cx="6296695"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Common Data Service</a:t>
            </a:r>
          </a:p>
        </p:txBody>
      </p:sp>
      <p:sp>
        <p:nvSpPr>
          <p:cNvPr id="39" name="Rectangle 38">
            <a:extLst>
              <a:ext uri="{FF2B5EF4-FFF2-40B4-BE49-F238E27FC236}">
                <a16:creationId xmlns:a16="http://schemas.microsoft.com/office/drawing/2014/main" id="{5D628B76-909C-42F1-A014-9DFEDA06BF00}"/>
              </a:ext>
            </a:extLst>
          </p:cNvPr>
          <p:cNvSpPr/>
          <p:nvPr/>
        </p:nvSpPr>
        <p:spPr>
          <a:xfrm>
            <a:off x="2371745" y="883321"/>
            <a:ext cx="6296696"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
        <p:nvSpPr>
          <p:cNvPr id="2" name="Title 1">
            <a:extLst>
              <a:ext uri="{FF2B5EF4-FFF2-40B4-BE49-F238E27FC236}">
                <a16:creationId xmlns:a16="http://schemas.microsoft.com/office/drawing/2014/main" id="{9F4E078B-717F-4D73-9A48-83667A8006C1}"/>
              </a:ext>
            </a:extLst>
          </p:cNvPr>
          <p:cNvSpPr txBox="1">
            <a:spLocks/>
          </p:cNvSpPr>
          <p:nvPr/>
        </p:nvSpPr>
        <p:spPr>
          <a:xfrm>
            <a:off x="0" y="71239"/>
            <a:ext cx="12191999" cy="596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Common Data Service. . . Extends with Azure</a:t>
            </a:r>
          </a:p>
        </p:txBody>
      </p:sp>
      <p:sp>
        <p:nvSpPr>
          <p:cNvPr id="102" name="Rectangle 101">
            <a:extLst>
              <a:ext uri="{FF2B5EF4-FFF2-40B4-BE49-F238E27FC236}">
                <a16:creationId xmlns:a16="http://schemas.microsoft.com/office/drawing/2014/main" id="{2E46C2D0-64BD-4E1A-A47C-1E1D58B0F294}"/>
              </a:ext>
            </a:extLst>
          </p:cNvPr>
          <p:cNvSpPr/>
          <p:nvPr/>
        </p:nvSpPr>
        <p:spPr>
          <a:xfrm>
            <a:off x="5657930" y="1963314"/>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SQL Elastic Pools</a:t>
            </a:r>
          </a:p>
        </p:txBody>
      </p:sp>
      <p:grpSp>
        <p:nvGrpSpPr>
          <p:cNvPr id="3" name="Group 2">
            <a:extLst>
              <a:ext uri="{FF2B5EF4-FFF2-40B4-BE49-F238E27FC236}">
                <a16:creationId xmlns:a16="http://schemas.microsoft.com/office/drawing/2014/main" id="{451DF8AB-8AAC-49DE-91FC-16A633559F59}"/>
              </a:ext>
            </a:extLst>
          </p:cNvPr>
          <p:cNvGrpSpPr/>
          <p:nvPr/>
        </p:nvGrpSpPr>
        <p:grpSpPr>
          <a:xfrm>
            <a:off x="3677121" y="1157105"/>
            <a:ext cx="1049494" cy="4769182"/>
            <a:chOff x="4851042" y="1157105"/>
            <a:chExt cx="1049494" cy="4769182"/>
          </a:xfrm>
        </p:grpSpPr>
        <p:grpSp>
          <p:nvGrpSpPr>
            <p:cNvPr id="143" name="Group 142">
              <a:extLst>
                <a:ext uri="{FF2B5EF4-FFF2-40B4-BE49-F238E27FC236}">
                  <a16:creationId xmlns:a16="http://schemas.microsoft.com/office/drawing/2014/main" id="{8A2F287E-E9AF-425B-B863-7100740E6D15}"/>
                </a:ext>
              </a:extLst>
            </p:cNvPr>
            <p:cNvGrpSpPr/>
            <p:nvPr/>
          </p:nvGrpSpPr>
          <p:grpSpPr>
            <a:xfrm>
              <a:off x="4851044" y="1157105"/>
              <a:ext cx="1049492" cy="1128505"/>
              <a:chOff x="1501023" y="3541439"/>
              <a:chExt cx="1076134" cy="1078405"/>
            </a:xfrm>
          </p:grpSpPr>
          <p:pic>
            <p:nvPicPr>
              <p:cNvPr id="76" name="Graphic 75">
                <a:extLst>
                  <a:ext uri="{FF2B5EF4-FFF2-40B4-BE49-F238E27FC236}">
                    <a16:creationId xmlns:a16="http://schemas.microsoft.com/office/drawing/2014/main" id="{6EE70AD8-B95F-4643-B94C-2B5A6C849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1726" y="3541439"/>
                <a:ext cx="750456" cy="750456"/>
              </a:xfrm>
              <a:prstGeom prst="rect">
                <a:avLst/>
              </a:prstGeom>
            </p:spPr>
          </p:pic>
          <p:sp>
            <p:nvSpPr>
              <p:cNvPr id="81" name="Rectangle 80">
                <a:extLst>
                  <a:ext uri="{FF2B5EF4-FFF2-40B4-BE49-F238E27FC236}">
                    <a16:creationId xmlns:a16="http://schemas.microsoft.com/office/drawing/2014/main" id="{500E4337-B413-4161-A8D1-F4D9B72F9BAA}"/>
                  </a:ext>
                </a:extLst>
              </p:cNvPr>
              <p:cNvSpPr/>
              <p:nvPr/>
            </p:nvSpPr>
            <p:spPr>
              <a:xfrm>
                <a:off x="1501023" y="4325731"/>
                <a:ext cx="1076134" cy="294113"/>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Web</a:t>
                </a:r>
              </a:p>
            </p:txBody>
          </p:sp>
        </p:grpSp>
        <p:grpSp>
          <p:nvGrpSpPr>
            <p:cNvPr id="148" name="Group 147">
              <a:extLst>
                <a:ext uri="{FF2B5EF4-FFF2-40B4-BE49-F238E27FC236}">
                  <a16:creationId xmlns:a16="http://schemas.microsoft.com/office/drawing/2014/main" id="{0E11E233-F9F0-49E6-9BD0-E649EE7F8822}"/>
                </a:ext>
              </a:extLst>
            </p:cNvPr>
            <p:cNvGrpSpPr/>
            <p:nvPr/>
          </p:nvGrpSpPr>
          <p:grpSpPr>
            <a:xfrm>
              <a:off x="4851044" y="2455647"/>
              <a:ext cx="1049492" cy="1078147"/>
              <a:chOff x="1501023" y="3541439"/>
              <a:chExt cx="1246818" cy="1097631"/>
            </a:xfrm>
          </p:grpSpPr>
          <p:pic>
            <p:nvPicPr>
              <p:cNvPr id="149" name="Graphic 148">
                <a:extLst>
                  <a:ext uri="{FF2B5EF4-FFF2-40B4-BE49-F238E27FC236}">
                    <a16:creationId xmlns:a16="http://schemas.microsoft.com/office/drawing/2014/main" id="{F3A09ACA-47BE-402C-A389-EBB087109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0870" y="3541439"/>
                <a:ext cx="869485" cy="750456"/>
              </a:xfrm>
              <a:prstGeom prst="rect">
                <a:avLst/>
              </a:prstGeom>
            </p:spPr>
          </p:pic>
          <p:sp>
            <p:nvSpPr>
              <p:cNvPr id="150" name="Rectangle 149">
                <a:extLst>
                  <a:ext uri="{FF2B5EF4-FFF2-40B4-BE49-F238E27FC236}">
                    <a16:creationId xmlns:a16="http://schemas.microsoft.com/office/drawing/2014/main" id="{62415F99-5616-48C1-B41B-31B3CCE8BFD0}"/>
                  </a:ext>
                </a:extLst>
              </p:cNvPr>
              <p:cNvSpPr/>
              <p:nvPr/>
            </p:nvSpPr>
            <p:spPr>
              <a:xfrm>
                <a:off x="1501023" y="4325731"/>
                <a:ext cx="1246818" cy="313339"/>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Jobs</a:t>
                </a:r>
              </a:p>
            </p:txBody>
          </p:sp>
        </p:grpSp>
        <p:grpSp>
          <p:nvGrpSpPr>
            <p:cNvPr id="151" name="Group 150">
              <a:extLst>
                <a:ext uri="{FF2B5EF4-FFF2-40B4-BE49-F238E27FC236}">
                  <a16:creationId xmlns:a16="http://schemas.microsoft.com/office/drawing/2014/main" id="{5CAFEC97-D365-4E2B-8CAC-44F5EA0ABBC6}"/>
                </a:ext>
              </a:extLst>
            </p:cNvPr>
            <p:cNvGrpSpPr/>
            <p:nvPr/>
          </p:nvGrpSpPr>
          <p:grpSpPr>
            <a:xfrm>
              <a:off x="4851042" y="3703830"/>
              <a:ext cx="1049490" cy="1001325"/>
              <a:chOff x="1501022" y="3541439"/>
              <a:chExt cx="1337633" cy="1132338"/>
            </a:xfrm>
          </p:grpSpPr>
          <p:pic>
            <p:nvPicPr>
              <p:cNvPr id="152" name="Graphic 151">
                <a:extLst>
                  <a:ext uri="{FF2B5EF4-FFF2-40B4-BE49-F238E27FC236}">
                    <a16:creationId xmlns:a16="http://schemas.microsoft.com/office/drawing/2014/main" id="{3FAAAAF2-61E1-428C-A134-62CF3A864C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055" y="3541439"/>
                <a:ext cx="932816" cy="750457"/>
              </a:xfrm>
              <a:prstGeom prst="rect">
                <a:avLst/>
              </a:prstGeom>
            </p:spPr>
          </p:pic>
          <p:sp>
            <p:nvSpPr>
              <p:cNvPr id="153" name="Rectangle 152">
                <a:extLst>
                  <a:ext uri="{FF2B5EF4-FFF2-40B4-BE49-F238E27FC236}">
                    <a16:creationId xmlns:a16="http://schemas.microsoft.com/office/drawing/2014/main" id="{9377EA3E-4619-450D-B0BB-BB58AEF71F4A}"/>
                  </a:ext>
                </a:extLst>
              </p:cNvPr>
              <p:cNvSpPr/>
              <p:nvPr/>
            </p:nvSpPr>
            <p:spPr>
              <a:xfrm>
                <a:off x="1501022" y="4325731"/>
                <a:ext cx="1337633" cy="348046"/>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Sandbox</a:t>
                </a:r>
              </a:p>
            </p:txBody>
          </p:sp>
        </p:grpSp>
        <p:grpSp>
          <p:nvGrpSpPr>
            <p:cNvPr id="154" name="Group 153">
              <a:extLst>
                <a:ext uri="{FF2B5EF4-FFF2-40B4-BE49-F238E27FC236}">
                  <a16:creationId xmlns:a16="http://schemas.microsoft.com/office/drawing/2014/main" id="{EDEAD934-2759-4EA2-83A1-2C230490D501}"/>
                </a:ext>
              </a:extLst>
            </p:cNvPr>
            <p:cNvGrpSpPr/>
            <p:nvPr/>
          </p:nvGrpSpPr>
          <p:grpSpPr>
            <a:xfrm>
              <a:off x="4851044" y="4875193"/>
              <a:ext cx="1049491" cy="1051094"/>
              <a:chOff x="1336695" y="3541439"/>
              <a:chExt cx="1425632" cy="1109033"/>
            </a:xfrm>
          </p:grpSpPr>
          <p:pic>
            <p:nvPicPr>
              <p:cNvPr id="155" name="Graphic 154">
                <a:extLst>
                  <a:ext uri="{FF2B5EF4-FFF2-40B4-BE49-F238E27FC236}">
                    <a16:creationId xmlns:a16="http://schemas.microsoft.com/office/drawing/2014/main" id="{00F19692-8A43-4C59-8B1E-487EA50674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6598" y="3541439"/>
                <a:ext cx="994183" cy="750456"/>
              </a:xfrm>
              <a:prstGeom prst="rect">
                <a:avLst/>
              </a:prstGeom>
            </p:spPr>
          </p:pic>
          <p:sp>
            <p:nvSpPr>
              <p:cNvPr id="156" name="Rectangle 155">
                <a:extLst>
                  <a:ext uri="{FF2B5EF4-FFF2-40B4-BE49-F238E27FC236}">
                    <a16:creationId xmlns:a16="http://schemas.microsoft.com/office/drawing/2014/main" id="{6EE7D8B2-17B3-4111-84BF-9A1D1BBE33D5}"/>
                  </a:ext>
                </a:extLst>
              </p:cNvPr>
              <p:cNvSpPr/>
              <p:nvPr/>
            </p:nvSpPr>
            <p:spPr>
              <a:xfrm>
                <a:off x="1336695" y="4325730"/>
                <a:ext cx="1425632" cy="324742"/>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Reporting</a:t>
                </a:r>
              </a:p>
            </p:txBody>
          </p:sp>
        </p:grpSp>
      </p:grpSp>
      <p:sp>
        <p:nvSpPr>
          <p:cNvPr id="189" name="Rectangle 188">
            <a:extLst>
              <a:ext uri="{FF2B5EF4-FFF2-40B4-BE49-F238E27FC236}">
                <a16:creationId xmlns:a16="http://schemas.microsoft.com/office/drawing/2014/main" id="{58872AD9-EC56-4F90-8DA5-160347E68B0E}"/>
              </a:ext>
            </a:extLst>
          </p:cNvPr>
          <p:cNvSpPr/>
          <p:nvPr/>
        </p:nvSpPr>
        <p:spPr>
          <a:xfrm>
            <a:off x="9523279" y="4440089"/>
            <a:ext cx="1762460"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Service Bus</a:t>
            </a:r>
          </a:p>
        </p:txBody>
      </p:sp>
      <p:sp>
        <p:nvSpPr>
          <p:cNvPr id="192" name="Rectangle 191">
            <a:extLst>
              <a:ext uri="{FF2B5EF4-FFF2-40B4-BE49-F238E27FC236}">
                <a16:creationId xmlns:a16="http://schemas.microsoft.com/office/drawing/2014/main" id="{B73078D3-ABD0-4B35-BEEE-04F4D2A0815C}"/>
              </a:ext>
            </a:extLst>
          </p:cNvPr>
          <p:cNvSpPr/>
          <p:nvPr/>
        </p:nvSpPr>
        <p:spPr>
          <a:xfrm>
            <a:off x="9393523" y="5618509"/>
            <a:ext cx="2091610"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App Services</a:t>
            </a:r>
          </a:p>
        </p:txBody>
      </p:sp>
      <p:sp>
        <p:nvSpPr>
          <p:cNvPr id="1029" name="TextBox 1028">
            <a:extLst>
              <a:ext uri="{FF2B5EF4-FFF2-40B4-BE49-F238E27FC236}">
                <a16:creationId xmlns:a16="http://schemas.microsoft.com/office/drawing/2014/main" id="{94E199B2-C31E-4642-86E1-DBF0D3F2286F}"/>
              </a:ext>
            </a:extLst>
          </p:cNvPr>
          <p:cNvSpPr txBox="1"/>
          <p:nvPr/>
        </p:nvSpPr>
        <p:spPr>
          <a:xfrm>
            <a:off x="2378834" y="6076214"/>
            <a:ext cx="2999154" cy="335923"/>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Compute</a:t>
            </a:r>
          </a:p>
        </p:txBody>
      </p:sp>
      <p:pic>
        <p:nvPicPr>
          <p:cNvPr id="1041" name="Graphic 1040">
            <a:extLst>
              <a:ext uri="{FF2B5EF4-FFF2-40B4-BE49-F238E27FC236}">
                <a16:creationId xmlns:a16="http://schemas.microsoft.com/office/drawing/2014/main" id="{E53191A2-4383-4772-8808-5C9B0D92E3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181" y="1220831"/>
            <a:ext cx="708868" cy="663628"/>
          </a:xfrm>
          <a:prstGeom prst="rect">
            <a:avLst/>
          </a:prstGeom>
        </p:spPr>
      </p:pic>
      <p:sp>
        <p:nvSpPr>
          <p:cNvPr id="217" name="Rectangle 216">
            <a:extLst>
              <a:ext uri="{FF2B5EF4-FFF2-40B4-BE49-F238E27FC236}">
                <a16:creationId xmlns:a16="http://schemas.microsoft.com/office/drawing/2014/main" id="{6CDAE55D-EB31-4F55-98C8-6E2C63C92634}"/>
              </a:ext>
            </a:extLst>
          </p:cNvPr>
          <p:cNvSpPr/>
          <p:nvPr/>
        </p:nvSpPr>
        <p:spPr>
          <a:xfrm>
            <a:off x="2403965" y="1904362"/>
            <a:ext cx="1234717" cy="523220"/>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Load Balancer</a:t>
            </a:r>
          </a:p>
        </p:txBody>
      </p:sp>
      <p:grpSp>
        <p:nvGrpSpPr>
          <p:cNvPr id="63" name="Group 62">
            <a:extLst>
              <a:ext uri="{FF2B5EF4-FFF2-40B4-BE49-F238E27FC236}">
                <a16:creationId xmlns:a16="http://schemas.microsoft.com/office/drawing/2014/main" id="{DF194297-A7E6-4944-9AA1-7AC94E7CF723}"/>
              </a:ext>
            </a:extLst>
          </p:cNvPr>
          <p:cNvGrpSpPr>
            <a:grpSpLocks noChangeAspect="1"/>
          </p:cNvGrpSpPr>
          <p:nvPr/>
        </p:nvGrpSpPr>
        <p:grpSpPr>
          <a:xfrm>
            <a:off x="458009" y="2288744"/>
            <a:ext cx="1215154" cy="1290115"/>
            <a:chOff x="215928" y="2304081"/>
            <a:chExt cx="623122" cy="661561"/>
          </a:xfrm>
        </p:grpSpPr>
        <p:pic>
          <p:nvPicPr>
            <p:cNvPr id="119" name="Picture 118">
              <a:extLst>
                <a:ext uri="{FF2B5EF4-FFF2-40B4-BE49-F238E27FC236}">
                  <a16:creationId xmlns:a16="http://schemas.microsoft.com/office/drawing/2014/main" id="{66CC15C7-6F80-4BC2-881A-F6988B1FBC0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865" b="95506" l="6612" r="95868">
                          <a14:foregroundMark x1="7438" y1="85393" x2="7438" y2="85393"/>
                          <a14:foregroundMark x1="17355" y1="96629" x2="17355" y2="96629"/>
                          <a14:foregroundMark x1="88430" y1="82022" x2="88430" y2="82022"/>
                          <a14:foregroundMark x1="96694" y1="64045" x2="96694" y2="64045"/>
                          <a14:foregroundMark x1="68595" y1="38202" x2="68595" y2="38202"/>
                          <a14:foregroundMark x1="68595" y1="38202" x2="68595" y2="38202"/>
                          <a14:foregroundMark x1="63636" y1="39326" x2="63636" y2="39326"/>
                          <a14:foregroundMark x1="17355" y1="7865" x2="17355" y2="7865"/>
                          <a14:foregroundMark x1="72727" y1="85393" x2="72727" y2="85393"/>
                          <a14:backgroundMark x1="29752" y1="33708" x2="29752" y2="33708"/>
                          <a14:backgroundMark x1="15702" y1="84270" x2="15702" y2="84270"/>
                          <a14:backgroundMark x1="88430" y1="80899" x2="88430" y2="80899"/>
                        </a14:backgroundRemoval>
                      </a14:imgEffect>
                    </a14:imgLayer>
                  </a14:imgProps>
                </a:ext>
                <a:ext uri="{28A0092B-C50C-407E-A947-70E740481C1C}">
                  <a14:useLocalDpi xmlns:a14="http://schemas.microsoft.com/office/drawing/2010/main" val="0"/>
                </a:ext>
              </a:extLst>
            </a:blip>
            <a:stretch>
              <a:fillRect/>
            </a:stretch>
          </p:blipFill>
          <p:spPr>
            <a:xfrm>
              <a:off x="215928" y="2304081"/>
              <a:ext cx="623122" cy="471146"/>
            </a:xfrm>
            <a:prstGeom prst="rect">
              <a:avLst/>
            </a:prstGeom>
            <a:noFill/>
          </p:spPr>
        </p:pic>
        <p:sp>
          <p:nvSpPr>
            <p:cNvPr id="222" name="Rectangle 221">
              <a:extLst>
                <a:ext uri="{FF2B5EF4-FFF2-40B4-BE49-F238E27FC236}">
                  <a16:creationId xmlns:a16="http://schemas.microsoft.com/office/drawing/2014/main" id="{05238F22-4B77-48FC-9674-E79A7241CC01}"/>
                </a:ext>
              </a:extLst>
            </p:cNvPr>
            <p:cNvSpPr/>
            <p:nvPr/>
          </p:nvSpPr>
          <p:spPr>
            <a:xfrm>
              <a:off x="253275" y="2697339"/>
              <a:ext cx="583669" cy="268303"/>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Automate</a:t>
              </a:r>
            </a:p>
          </p:txBody>
        </p:sp>
      </p:grpSp>
      <p:grpSp>
        <p:nvGrpSpPr>
          <p:cNvPr id="62" name="Group 61">
            <a:extLst>
              <a:ext uri="{FF2B5EF4-FFF2-40B4-BE49-F238E27FC236}">
                <a16:creationId xmlns:a16="http://schemas.microsoft.com/office/drawing/2014/main" id="{8A9C67BF-8EB1-401C-AFFF-63F12D609140}"/>
              </a:ext>
            </a:extLst>
          </p:cNvPr>
          <p:cNvGrpSpPr>
            <a:grpSpLocks noChangeAspect="1"/>
          </p:cNvGrpSpPr>
          <p:nvPr/>
        </p:nvGrpSpPr>
        <p:grpSpPr>
          <a:xfrm>
            <a:off x="399892" y="848365"/>
            <a:ext cx="1380697" cy="1261787"/>
            <a:chOff x="444216" y="1445320"/>
            <a:chExt cx="749389" cy="684849"/>
          </a:xfrm>
        </p:grpSpPr>
        <p:pic>
          <p:nvPicPr>
            <p:cNvPr id="121" name="Picture 120" descr="A close up of a logo&#10;&#10;Description automatically generated">
              <a:extLst>
                <a:ext uri="{FF2B5EF4-FFF2-40B4-BE49-F238E27FC236}">
                  <a16:creationId xmlns:a16="http://schemas.microsoft.com/office/drawing/2014/main" id="{21D5E162-FD50-4BC3-8E90-0DE96542D5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216" y="1445320"/>
              <a:ext cx="749389" cy="609490"/>
            </a:xfrm>
            <a:prstGeom prst="rect">
              <a:avLst/>
            </a:prstGeom>
          </p:spPr>
        </p:pic>
        <p:sp>
          <p:nvSpPr>
            <p:cNvPr id="223" name="Rectangle 222">
              <a:extLst>
                <a:ext uri="{FF2B5EF4-FFF2-40B4-BE49-F238E27FC236}">
                  <a16:creationId xmlns:a16="http://schemas.microsoft.com/office/drawing/2014/main" id="{00A39D2B-82E1-475B-B5CD-A04A31A6B755}"/>
                </a:ext>
              </a:extLst>
            </p:cNvPr>
            <p:cNvSpPr/>
            <p:nvPr/>
          </p:nvSpPr>
          <p:spPr>
            <a:xfrm>
              <a:off x="509728" y="1963120"/>
              <a:ext cx="612593" cy="167049"/>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App</a:t>
              </a:r>
            </a:p>
          </p:txBody>
        </p:sp>
      </p:grpSp>
      <p:grpSp>
        <p:nvGrpSpPr>
          <p:cNvPr id="23" name="Group 22">
            <a:extLst>
              <a:ext uri="{FF2B5EF4-FFF2-40B4-BE49-F238E27FC236}">
                <a16:creationId xmlns:a16="http://schemas.microsoft.com/office/drawing/2014/main" id="{CA66EF0E-805F-452C-B72D-F0EFFA4E1677}"/>
              </a:ext>
            </a:extLst>
          </p:cNvPr>
          <p:cNvGrpSpPr/>
          <p:nvPr/>
        </p:nvGrpSpPr>
        <p:grpSpPr>
          <a:xfrm>
            <a:off x="5657930" y="1154436"/>
            <a:ext cx="2721317" cy="790657"/>
            <a:chOff x="6533490" y="1356041"/>
            <a:chExt cx="2721317" cy="790657"/>
          </a:xfrm>
        </p:grpSpPr>
        <p:pic>
          <p:nvPicPr>
            <p:cNvPr id="89" name="Graphic 88">
              <a:extLst>
                <a:ext uri="{FF2B5EF4-FFF2-40B4-BE49-F238E27FC236}">
                  <a16:creationId xmlns:a16="http://schemas.microsoft.com/office/drawing/2014/main" id="{0E0E1433-365B-40F3-8D95-84DCF53F68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3490" y="1356041"/>
              <a:ext cx="883650" cy="790656"/>
            </a:xfrm>
            <a:prstGeom prst="rect">
              <a:avLst/>
            </a:prstGeom>
          </p:spPr>
        </p:pic>
        <p:pic>
          <p:nvPicPr>
            <p:cNvPr id="100" name="Graphic 99">
              <a:extLst>
                <a:ext uri="{FF2B5EF4-FFF2-40B4-BE49-F238E27FC236}">
                  <a16:creationId xmlns:a16="http://schemas.microsoft.com/office/drawing/2014/main" id="{87E21693-5291-484A-B307-3FC72D681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9995" y="1356041"/>
              <a:ext cx="884812" cy="790657"/>
            </a:xfrm>
            <a:prstGeom prst="rect">
              <a:avLst/>
            </a:prstGeom>
          </p:spPr>
        </p:pic>
        <p:pic>
          <p:nvPicPr>
            <p:cNvPr id="106" name="Graphic 105">
              <a:extLst>
                <a:ext uri="{FF2B5EF4-FFF2-40B4-BE49-F238E27FC236}">
                  <a16:creationId xmlns:a16="http://schemas.microsoft.com/office/drawing/2014/main" id="{CA01C54A-582D-444A-B1BA-23FF6C5487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44115" y="1356041"/>
              <a:ext cx="884812" cy="790657"/>
            </a:xfrm>
            <a:prstGeom prst="rect">
              <a:avLst/>
            </a:prstGeom>
          </p:spPr>
        </p:pic>
      </p:grpSp>
      <p:grpSp>
        <p:nvGrpSpPr>
          <p:cNvPr id="17" name="Group 16">
            <a:extLst>
              <a:ext uri="{FF2B5EF4-FFF2-40B4-BE49-F238E27FC236}">
                <a16:creationId xmlns:a16="http://schemas.microsoft.com/office/drawing/2014/main" id="{CE15FAE9-4535-4BAD-B9DC-2C8DD7222FB9}"/>
              </a:ext>
            </a:extLst>
          </p:cNvPr>
          <p:cNvGrpSpPr/>
          <p:nvPr/>
        </p:nvGrpSpPr>
        <p:grpSpPr>
          <a:xfrm>
            <a:off x="5724668" y="3699756"/>
            <a:ext cx="2586299" cy="671775"/>
            <a:chOff x="6659204" y="4063037"/>
            <a:chExt cx="2586299" cy="671775"/>
          </a:xfrm>
        </p:grpSpPr>
        <p:pic>
          <p:nvPicPr>
            <p:cNvPr id="85" name="Graphic 84">
              <a:extLst>
                <a:ext uri="{FF2B5EF4-FFF2-40B4-BE49-F238E27FC236}">
                  <a16:creationId xmlns:a16="http://schemas.microsoft.com/office/drawing/2014/main" id="{97830A70-25C7-4432-9BA5-AF575D2CCB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9204" y="4063037"/>
              <a:ext cx="750345" cy="671775"/>
            </a:xfrm>
            <a:prstGeom prst="rect">
              <a:avLst/>
            </a:prstGeom>
          </p:spPr>
        </p:pic>
        <p:pic>
          <p:nvPicPr>
            <p:cNvPr id="111" name="Graphic 110">
              <a:extLst>
                <a:ext uri="{FF2B5EF4-FFF2-40B4-BE49-F238E27FC236}">
                  <a16:creationId xmlns:a16="http://schemas.microsoft.com/office/drawing/2014/main" id="{A7E312B3-83AF-4F34-A731-126A87107C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7181" y="4063037"/>
              <a:ext cx="750345" cy="671775"/>
            </a:xfrm>
            <a:prstGeom prst="rect">
              <a:avLst/>
            </a:prstGeom>
          </p:spPr>
        </p:pic>
        <p:pic>
          <p:nvPicPr>
            <p:cNvPr id="113" name="Graphic 112">
              <a:extLst>
                <a:ext uri="{FF2B5EF4-FFF2-40B4-BE49-F238E27FC236}">
                  <a16:creationId xmlns:a16="http://schemas.microsoft.com/office/drawing/2014/main" id="{60AD9355-6E16-4827-BDF7-9E60A71C1A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5158" y="4063037"/>
              <a:ext cx="750345" cy="671775"/>
            </a:xfrm>
            <a:prstGeom prst="rect">
              <a:avLst/>
            </a:prstGeom>
          </p:spPr>
        </p:pic>
      </p:grpSp>
      <p:sp>
        <p:nvSpPr>
          <p:cNvPr id="117" name="Rectangle 116">
            <a:extLst>
              <a:ext uri="{FF2B5EF4-FFF2-40B4-BE49-F238E27FC236}">
                <a16:creationId xmlns:a16="http://schemas.microsoft.com/office/drawing/2014/main" id="{4550F76E-61B1-4300-ACB2-F308D09F96C5}"/>
              </a:ext>
            </a:extLst>
          </p:cNvPr>
          <p:cNvSpPr/>
          <p:nvPr/>
        </p:nvSpPr>
        <p:spPr>
          <a:xfrm>
            <a:off x="9308009" y="1963314"/>
            <a:ext cx="2252013"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sp>
        <p:nvSpPr>
          <p:cNvPr id="120" name="Rectangle 119">
            <a:extLst>
              <a:ext uri="{FF2B5EF4-FFF2-40B4-BE49-F238E27FC236}">
                <a16:creationId xmlns:a16="http://schemas.microsoft.com/office/drawing/2014/main" id="{1082DF5D-6376-45E4-B9E0-1AD0ED722A8B}"/>
              </a:ext>
            </a:extLst>
          </p:cNvPr>
          <p:cNvSpPr/>
          <p:nvPr/>
        </p:nvSpPr>
        <p:spPr>
          <a:xfrm>
            <a:off x="9410596" y="3192782"/>
            <a:ext cx="2091612"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Event Hubs</a:t>
            </a:r>
          </a:p>
        </p:txBody>
      </p:sp>
      <p:cxnSp>
        <p:nvCxnSpPr>
          <p:cNvPr id="129" name="Straight Arrow Connector 128">
            <a:extLst>
              <a:ext uri="{FF2B5EF4-FFF2-40B4-BE49-F238E27FC236}">
                <a16:creationId xmlns:a16="http://schemas.microsoft.com/office/drawing/2014/main" id="{3E5B606E-1D93-47B3-AAF9-A26CB3C94E0B}"/>
              </a:ext>
            </a:extLst>
          </p:cNvPr>
          <p:cNvCxnSpPr>
            <a:cxnSpLocks/>
            <a:stCxn id="1041" idx="3"/>
          </p:cNvCxnSpPr>
          <p:nvPr/>
        </p:nvCxnSpPr>
        <p:spPr>
          <a:xfrm flipV="1">
            <a:off x="3375049" y="1549765"/>
            <a:ext cx="419789" cy="2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4F21967E-2A10-4534-8709-CEF93B24C1B0}"/>
              </a:ext>
            </a:extLst>
          </p:cNvPr>
          <p:cNvSpPr txBox="1"/>
          <p:nvPr/>
        </p:nvSpPr>
        <p:spPr>
          <a:xfrm>
            <a:off x="8673908" y="6043397"/>
            <a:ext cx="3334857" cy="338554"/>
          </a:xfrm>
          <a:prstGeom prst="rect">
            <a:avLst/>
          </a:prstGeom>
          <a:noFill/>
        </p:spPr>
        <p:txBody>
          <a:bodyPr wrap="square" rtlCol="0">
            <a:spAutoFit/>
          </a:bodyPr>
          <a:lstStyle/>
          <a:p>
            <a:pPr algn="ctr"/>
            <a:r>
              <a:rPr lang="en-US" sz="1600" err="1">
                <a:latin typeface="Segoe UI" panose="020B0502040204020203" pitchFamily="34" charset="0"/>
                <a:cs typeface="Segoe UI" panose="020B0502040204020203" pitchFamily="34" charset="0"/>
              </a:rPr>
              <a:t>Eventing</a:t>
            </a:r>
            <a:r>
              <a:rPr lang="en-US" sz="1600">
                <a:latin typeface="Segoe UI" panose="020B0502040204020203" pitchFamily="34" charset="0"/>
                <a:cs typeface="Segoe UI" panose="020B0502040204020203" pitchFamily="34" charset="0"/>
              </a:rPr>
              <a:t> + Extensibility</a:t>
            </a:r>
          </a:p>
        </p:txBody>
      </p:sp>
      <p:cxnSp>
        <p:nvCxnSpPr>
          <p:cNvPr id="135" name="Straight Connector 134">
            <a:extLst>
              <a:ext uri="{FF2B5EF4-FFF2-40B4-BE49-F238E27FC236}">
                <a16:creationId xmlns:a16="http://schemas.microsoft.com/office/drawing/2014/main" id="{981D90AB-ADF9-4D2D-8DE7-B24172954C37}"/>
              </a:ext>
            </a:extLst>
          </p:cNvPr>
          <p:cNvCxnSpPr>
            <a:cxnSpLocks/>
          </p:cNvCxnSpPr>
          <p:nvPr/>
        </p:nvCxnSpPr>
        <p:spPr>
          <a:xfrm>
            <a:off x="5356739" y="883321"/>
            <a:ext cx="0" cy="5544694"/>
          </a:xfrm>
          <a:prstGeom prst="line">
            <a:avLst/>
          </a:prstGeom>
          <a:ln w="3175">
            <a:solidFill>
              <a:srgbClr val="0070C0">
                <a:alpha val="28000"/>
              </a:srgbClr>
            </a:solidFill>
            <a:prstDash val="sys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FF51CBB-EEB0-49B3-BE11-83638CCFF7F3}"/>
              </a:ext>
            </a:extLst>
          </p:cNvPr>
          <p:cNvGrpSpPr/>
          <p:nvPr/>
        </p:nvGrpSpPr>
        <p:grpSpPr>
          <a:xfrm>
            <a:off x="5656722" y="2443464"/>
            <a:ext cx="2640367" cy="736123"/>
            <a:chOff x="6578323" y="2779271"/>
            <a:chExt cx="2640367" cy="736123"/>
          </a:xfrm>
        </p:grpSpPr>
        <p:grpSp>
          <p:nvGrpSpPr>
            <p:cNvPr id="15" name="Group 14">
              <a:extLst>
                <a:ext uri="{FF2B5EF4-FFF2-40B4-BE49-F238E27FC236}">
                  <a16:creationId xmlns:a16="http://schemas.microsoft.com/office/drawing/2014/main" id="{76B0AB88-0ACE-4F6F-A076-038559706DDC}"/>
                </a:ext>
              </a:extLst>
            </p:cNvPr>
            <p:cNvGrpSpPr>
              <a:grpSpLocks noChangeAspect="1"/>
            </p:cNvGrpSpPr>
            <p:nvPr/>
          </p:nvGrpSpPr>
          <p:grpSpPr>
            <a:xfrm>
              <a:off x="6578323" y="2779271"/>
              <a:ext cx="855716" cy="736123"/>
              <a:chOff x="2450795" y="1373604"/>
              <a:chExt cx="753226" cy="647956"/>
            </a:xfrm>
          </p:grpSpPr>
          <p:sp>
            <p:nvSpPr>
              <p:cNvPr id="10" name="Freeform 7">
                <a:extLst>
                  <a:ext uri="{FF2B5EF4-FFF2-40B4-BE49-F238E27FC236}">
                    <a16:creationId xmlns:a16="http://schemas.microsoft.com/office/drawing/2014/main" id="{9346C7BC-6AD1-4232-A1D3-1BC66D61052D}"/>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3A16A60E-D30B-46F8-A6AE-CAA43F949920}"/>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2E771833-E450-4FD2-8B93-6D2C548F0A43}"/>
                </a:ext>
              </a:extLst>
            </p:cNvPr>
            <p:cNvGrpSpPr>
              <a:grpSpLocks noChangeAspect="1"/>
            </p:cNvGrpSpPr>
            <p:nvPr/>
          </p:nvGrpSpPr>
          <p:grpSpPr>
            <a:xfrm>
              <a:off x="7470649" y="2779271"/>
              <a:ext cx="855716" cy="736123"/>
              <a:chOff x="2450795" y="1373604"/>
              <a:chExt cx="753226" cy="647956"/>
            </a:xfrm>
          </p:grpSpPr>
          <p:sp>
            <p:nvSpPr>
              <p:cNvPr id="95" name="Freeform 7">
                <a:extLst>
                  <a:ext uri="{FF2B5EF4-FFF2-40B4-BE49-F238E27FC236}">
                    <a16:creationId xmlns:a16="http://schemas.microsoft.com/office/drawing/2014/main" id="{7CF0883D-C7A6-4A28-A3B7-67C4A3C6BD14}"/>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8E4F1993-BA4A-4A23-BF9C-0C2997986F52}"/>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3189D422-C00F-4F53-89EB-6D9FAB8D633D}"/>
                </a:ext>
              </a:extLst>
            </p:cNvPr>
            <p:cNvGrpSpPr>
              <a:grpSpLocks noChangeAspect="1"/>
            </p:cNvGrpSpPr>
            <p:nvPr/>
          </p:nvGrpSpPr>
          <p:grpSpPr>
            <a:xfrm>
              <a:off x="8362974" y="2779271"/>
              <a:ext cx="855716" cy="736123"/>
              <a:chOff x="2450795" y="1373604"/>
              <a:chExt cx="753226" cy="647956"/>
            </a:xfrm>
          </p:grpSpPr>
          <p:sp>
            <p:nvSpPr>
              <p:cNvPr id="99" name="Freeform 7">
                <a:extLst>
                  <a:ext uri="{FF2B5EF4-FFF2-40B4-BE49-F238E27FC236}">
                    <a16:creationId xmlns:a16="http://schemas.microsoft.com/office/drawing/2014/main" id="{770CDAC8-BDDF-4B2B-80DF-58D1DFFF95C0}"/>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915BF8DA-48C1-40EC-AC31-9C1B064810A6}"/>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a:extLst>
              <a:ext uri="{FF2B5EF4-FFF2-40B4-BE49-F238E27FC236}">
                <a16:creationId xmlns:a16="http://schemas.microsoft.com/office/drawing/2014/main" id="{CECF1757-B5BF-4ED1-B8B2-A1A9CDCD871F}"/>
              </a:ext>
            </a:extLst>
          </p:cNvPr>
          <p:cNvGrpSpPr/>
          <p:nvPr/>
        </p:nvGrpSpPr>
        <p:grpSpPr>
          <a:xfrm>
            <a:off x="5768081" y="4891297"/>
            <a:ext cx="2443494" cy="735865"/>
            <a:chOff x="6642965" y="5233009"/>
            <a:chExt cx="2443494" cy="735865"/>
          </a:xfrm>
        </p:grpSpPr>
        <p:pic>
          <p:nvPicPr>
            <p:cNvPr id="97" name="Graphic 96">
              <a:extLst>
                <a:ext uri="{FF2B5EF4-FFF2-40B4-BE49-F238E27FC236}">
                  <a16:creationId xmlns:a16="http://schemas.microsoft.com/office/drawing/2014/main" id="{48C4EA93-D690-467F-A9DA-A426749A86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42965" y="5233009"/>
              <a:ext cx="733161" cy="735865"/>
            </a:xfrm>
            <a:prstGeom prst="rect">
              <a:avLst/>
            </a:prstGeom>
          </p:spPr>
        </p:pic>
        <p:pic>
          <p:nvPicPr>
            <p:cNvPr id="105" name="Graphic 104">
              <a:extLst>
                <a:ext uri="{FF2B5EF4-FFF2-40B4-BE49-F238E27FC236}">
                  <a16:creationId xmlns:a16="http://schemas.microsoft.com/office/drawing/2014/main" id="{CDDE8D4E-93CD-414F-93E5-E9D7CA1769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05050" y="5233009"/>
              <a:ext cx="733161" cy="735865"/>
            </a:xfrm>
            <a:prstGeom prst="rect">
              <a:avLst/>
            </a:prstGeom>
          </p:spPr>
        </p:pic>
        <p:pic>
          <p:nvPicPr>
            <p:cNvPr id="107" name="Graphic 106">
              <a:extLst>
                <a:ext uri="{FF2B5EF4-FFF2-40B4-BE49-F238E27FC236}">
                  <a16:creationId xmlns:a16="http://schemas.microsoft.com/office/drawing/2014/main" id="{E041B186-DB37-473C-94A5-78AE52C041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53298" y="5233009"/>
              <a:ext cx="733161" cy="735865"/>
            </a:xfrm>
            <a:prstGeom prst="rect">
              <a:avLst/>
            </a:prstGeom>
          </p:spPr>
        </p:pic>
      </p:grpSp>
      <p:sp>
        <p:nvSpPr>
          <p:cNvPr id="123" name="TextBox 122">
            <a:extLst>
              <a:ext uri="{FF2B5EF4-FFF2-40B4-BE49-F238E27FC236}">
                <a16:creationId xmlns:a16="http://schemas.microsoft.com/office/drawing/2014/main" id="{C6047C55-48E1-4F67-8CF8-30FD150634F3}"/>
              </a:ext>
            </a:extLst>
          </p:cNvPr>
          <p:cNvSpPr txBox="1"/>
          <p:nvPr/>
        </p:nvSpPr>
        <p:spPr>
          <a:xfrm>
            <a:off x="5377988" y="6080311"/>
            <a:ext cx="3334857"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Storage</a:t>
            </a:r>
          </a:p>
        </p:txBody>
      </p:sp>
      <p:sp>
        <p:nvSpPr>
          <p:cNvPr id="124" name="Rectangle 123">
            <a:extLst>
              <a:ext uri="{FF2B5EF4-FFF2-40B4-BE49-F238E27FC236}">
                <a16:creationId xmlns:a16="http://schemas.microsoft.com/office/drawing/2014/main" id="{829DD699-FD64-43D9-A184-4B99A6DE9927}"/>
              </a:ext>
            </a:extLst>
          </p:cNvPr>
          <p:cNvSpPr/>
          <p:nvPr/>
        </p:nvSpPr>
        <p:spPr>
          <a:xfrm>
            <a:off x="5615820" y="3226017"/>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Blob</a:t>
            </a:r>
          </a:p>
        </p:txBody>
      </p:sp>
      <p:sp>
        <p:nvSpPr>
          <p:cNvPr id="125" name="Rectangle 124">
            <a:extLst>
              <a:ext uri="{FF2B5EF4-FFF2-40B4-BE49-F238E27FC236}">
                <a16:creationId xmlns:a16="http://schemas.microsoft.com/office/drawing/2014/main" id="{B77DB57A-A0C4-41EB-BAAC-093B421A8D4C}"/>
              </a:ext>
            </a:extLst>
          </p:cNvPr>
          <p:cNvSpPr/>
          <p:nvPr/>
        </p:nvSpPr>
        <p:spPr>
          <a:xfrm>
            <a:off x="5650632" y="4397377"/>
            <a:ext cx="2720658" cy="307777"/>
          </a:xfrm>
          <a:prstGeom prst="rect">
            <a:avLst/>
          </a:prstGeom>
        </p:spPr>
        <p:txBody>
          <a:bodyPr wrap="square">
            <a:spAutoFit/>
          </a:bodyPr>
          <a:lstStyle/>
          <a:p>
            <a:pPr algn="ctr"/>
            <a:r>
              <a:rPr lang="en-US" sz="140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CosmosDB</a:t>
            </a:r>
            <a:endPar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4DD030AE-0F3A-4B55-ACD8-4D0986ADA1B2}"/>
              </a:ext>
            </a:extLst>
          </p:cNvPr>
          <p:cNvSpPr/>
          <p:nvPr/>
        </p:nvSpPr>
        <p:spPr>
          <a:xfrm>
            <a:off x="5608690" y="5618509"/>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Search</a:t>
            </a:r>
          </a:p>
        </p:txBody>
      </p:sp>
      <p:grpSp>
        <p:nvGrpSpPr>
          <p:cNvPr id="7" name="Group 6">
            <a:extLst>
              <a:ext uri="{FF2B5EF4-FFF2-40B4-BE49-F238E27FC236}">
                <a16:creationId xmlns:a16="http://schemas.microsoft.com/office/drawing/2014/main" id="{4867FBE8-FA0F-4C12-9D10-91BD02F40DDC}"/>
              </a:ext>
            </a:extLst>
          </p:cNvPr>
          <p:cNvGrpSpPr/>
          <p:nvPr/>
        </p:nvGrpSpPr>
        <p:grpSpPr>
          <a:xfrm>
            <a:off x="9120507" y="1144097"/>
            <a:ext cx="2607760" cy="856168"/>
            <a:chOff x="9482229" y="1144097"/>
            <a:chExt cx="2607760" cy="856168"/>
          </a:xfrm>
        </p:grpSpPr>
        <p:pic>
          <p:nvPicPr>
            <p:cNvPr id="24" name="Graphic 23">
              <a:extLst>
                <a:ext uri="{FF2B5EF4-FFF2-40B4-BE49-F238E27FC236}">
                  <a16:creationId xmlns:a16="http://schemas.microsoft.com/office/drawing/2014/main" id="{2F88160C-84DE-4DCD-AACE-2A45EC7FAE5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82229" y="1144097"/>
              <a:ext cx="824054" cy="856168"/>
            </a:xfrm>
            <a:prstGeom prst="rect">
              <a:avLst/>
            </a:prstGeom>
          </p:spPr>
        </p:pic>
        <p:pic>
          <p:nvPicPr>
            <p:cNvPr id="93" name="Graphic 92">
              <a:extLst>
                <a:ext uri="{FF2B5EF4-FFF2-40B4-BE49-F238E27FC236}">
                  <a16:creationId xmlns:a16="http://schemas.microsoft.com/office/drawing/2014/main" id="{7246B10C-776C-4651-846F-F13E9E31CE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74082" y="1144097"/>
              <a:ext cx="824054" cy="856168"/>
            </a:xfrm>
            <a:prstGeom prst="rect">
              <a:avLst/>
            </a:prstGeom>
          </p:spPr>
        </p:pic>
        <p:pic>
          <p:nvPicPr>
            <p:cNvPr id="103" name="Graphic 102">
              <a:extLst>
                <a:ext uri="{FF2B5EF4-FFF2-40B4-BE49-F238E27FC236}">
                  <a16:creationId xmlns:a16="http://schemas.microsoft.com/office/drawing/2014/main" id="{C322F89A-92BD-4443-B193-03C78A5150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265935" y="1144097"/>
              <a:ext cx="824054" cy="856168"/>
            </a:xfrm>
            <a:prstGeom prst="rect">
              <a:avLst/>
            </a:prstGeom>
          </p:spPr>
        </p:pic>
      </p:grpSp>
      <p:grpSp>
        <p:nvGrpSpPr>
          <p:cNvPr id="116" name="Group 115">
            <a:extLst>
              <a:ext uri="{FF2B5EF4-FFF2-40B4-BE49-F238E27FC236}">
                <a16:creationId xmlns:a16="http://schemas.microsoft.com/office/drawing/2014/main" id="{F59ED79B-008C-491E-9135-22E6F0C8CD07}"/>
              </a:ext>
            </a:extLst>
          </p:cNvPr>
          <p:cNvGrpSpPr/>
          <p:nvPr/>
        </p:nvGrpSpPr>
        <p:grpSpPr>
          <a:xfrm>
            <a:off x="9116006" y="3650737"/>
            <a:ext cx="2522255" cy="776399"/>
            <a:chOff x="9493280" y="3650210"/>
            <a:chExt cx="2699246" cy="770865"/>
          </a:xfrm>
        </p:grpSpPr>
        <p:pic>
          <p:nvPicPr>
            <p:cNvPr id="118" name="Graphic 117">
              <a:extLst>
                <a:ext uri="{FF2B5EF4-FFF2-40B4-BE49-F238E27FC236}">
                  <a16:creationId xmlns:a16="http://schemas.microsoft.com/office/drawing/2014/main" id="{E0953428-8D16-4876-B1C2-56651B3301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93280" y="3650210"/>
              <a:ext cx="822960" cy="770865"/>
            </a:xfrm>
            <a:prstGeom prst="rect">
              <a:avLst/>
            </a:prstGeom>
          </p:spPr>
        </p:pic>
        <p:pic>
          <p:nvPicPr>
            <p:cNvPr id="131" name="Graphic 130">
              <a:extLst>
                <a:ext uri="{FF2B5EF4-FFF2-40B4-BE49-F238E27FC236}">
                  <a16:creationId xmlns:a16="http://schemas.microsoft.com/office/drawing/2014/main" id="{A0E7EA57-34E7-4782-B847-577585D5E9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442975" y="3650210"/>
              <a:ext cx="822960" cy="770865"/>
            </a:xfrm>
            <a:prstGeom prst="rect">
              <a:avLst/>
            </a:prstGeom>
          </p:spPr>
        </p:pic>
        <p:pic>
          <p:nvPicPr>
            <p:cNvPr id="133" name="Graphic 132">
              <a:extLst>
                <a:ext uri="{FF2B5EF4-FFF2-40B4-BE49-F238E27FC236}">
                  <a16:creationId xmlns:a16="http://schemas.microsoft.com/office/drawing/2014/main" id="{DD0B242A-1E21-4F64-9CD9-C7C1D819711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369566" y="3650210"/>
              <a:ext cx="822960" cy="770865"/>
            </a:xfrm>
            <a:prstGeom prst="rect">
              <a:avLst/>
            </a:prstGeom>
          </p:spPr>
        </p:pic>
      </p:grpSp>
      <p:grpSp>
        <p:nvGrpSpPr>
          <p:cNvPr id="13" name="Group 12">
            <a:extLst>
              <a:ext uri="{FF2B5EF4-FFF2-40B4-BE49-F238E27FC236}">
                <a16:creationId xmlns:a16="http://schemas.microsoft.com/office/drawing/2014/main" id="{00989995-47C9-480E-8075-AA8305ACD045}"/>
              </a:ext>
            </a:extLst>
          </p:cNvPr>
          <p:cNvGrpSpPr/>
          <p:nvPr/>
        </p:nvGrpSpPr>
        <p:grpSpPr>
          <a:xfrm>
            <a:off x="9121054" y="4860474"/>
            <a:ext cx="2578404" cy="776399"/>
            <a:chOff x="9482776" y="4860474"/>
            <a:chExt cx="2578404" cy="776399"/>
          </a:xfrm>
        </p:grpSpPr>
        <p:pic>
          <p:nvPicPr>
            <p:cNvPr id="172" name="Graphic 171">
              <a:extLst>
                <a:ext uri="{FF2B5EF4-FFF2-40B4-BE49-F238E27FC236}">
                  <a16:creationId xmlns:a16="http://schemas.microsoft.com/office/drawing/2014/main" id="{2C72B4CA-B4F5-4356-8C75-85D92EC1AB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2776" y="4860474"/>
              <a:ext cx="776399" cy="776399"/>
            </a:xfrm>
            <a:prstGeom prst="rect">
              <a:avLst/>
            </a:prstGeom>
          </p:spPr>
        </p:pic>
        <p:pic>
          <p:nvPicPr>
            <p:cNvPr id="134" name="Graphic 133">
              <a:extLst>
                <a:ext uri="{FF2B5EF4-FFF2-40B4-BE49-F238E27FC236}">
                  <a16:creationId xmlns:a16="http://schemas.microsoft.com/office/drawing/2014/main" id="{68FDF7B6-B2C2-4177-90DC-2BF78CF5BB0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75350" y="4860474"/>
              <a:ext cx="783728" cy="776399"/>
            </a:xfrm>
            <a:prstGeom prst="rect">
              <a:avLst/>
            </a:prstGeom>
          </p:spPr>
        </p:pic>
        <p:pic>
          <p:nvPicPr>
            <p:cNvPr id="136" name="Graphic 135">
              <a:extLst>
                <a:ext uri="{FF2B5EF4-FFF2-40B4-BE49-F238E27FC236}">
                  <a16:creationId xmlns:a16="http://schemas.microsoft.com/office/drawing/2014/main" id="{F520BD9E-7506-404C-8604-38EB06BE97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84781" y="4860474"/>
              <a:ext cx="776399" cy="776399"/>
            </a:xfrm>
            <a:prstGeom prst="rect">
              <a:avLst/>
            </a:prstGeom>
          </p:spPr>
        </p:pic>
      </p:grpSp>
      <p:grpSp>
        <p:nvGrpSpPr>
          <p:cNvPr id="137" name="Group 136">
            <a:extLst>
              <a:ext uri="{FF2B5EF4-FFF2-40B4-BE49-F238E27FC236}">
                <a16:creationId xmlns:a16="http://schemas.microsoft.com/office/drawing/2014/main" id="{AE2637EE-6BCD-409B-B29F-601F02E62A82}"/>
              </a:ext>
            </a:extLst>
          </p:cNvPr>
          <p:cNvGrpSpPr/>
          <p:nvPr/>
        </p:nvGrpSpPr>
        <p:grpSpPr>
          <a:xfrm>
            <a:off x="9128470" y="2423325"/>
            <a:ext cx="2599250" cy="776399"/>
            <a:chOff x="9490192" y="2423325"/>
            <a:chExt cx="2599250" cy="776399"/>
          </a:xfrm>
        </p:grpSpPr>
        <p:pic>
          <p:nvPicPr>
            <p:cNvPr id="145" name="Graphic 144">
              <a:extLst>
                <a:ext uri="{FF2B5EF4-FFF2-40B4-BE49-F238E27FC236}">
                  <a16:creationId xmlns:a16="http://schemas.microsoft.com/office/drawing/2014/main" id="{4A2CCBE5-F08A-4604-A4E7-F5E0FEB7A07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90192" y="2423325"/>
              <a:ext cx="822960" cy="776399"/>
            </a:xfrm>
            <a:prstGeom prst="rect">
              <a:avLst/>
            </a:prstGeom>
          </p:spPr>
        </p:pic>
        <p:pic>
          <p:nvPicPr>
            <p:cNvPr id="146" name="Graphic 145">
              <a:extLst>
                <a:ext uri="{FF2B5EF4-FFF2-40B4-BE49-F238E27FC236}">
                  <a16:creationId xmlns:a16="http://schemas.microsoft.com/office/drawing/2014/main" id="{DCDAA278-18D7-446A-A0CE-F6CB53E0578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378337" y="2423325"/>
              <a:ext cx="822960" cy="776399"/>
            </a:xfrm>
            <a:prstGeom prst="rect">
              <a:avLst/>
            </a:prstGeom>
          </p:spPr>
        </p:pic>
        <p:pic>
          <p:nvPicPr>
            <p:cNvPr id="147" name="Graphic 146">
              <a:extLst>
                <a:ext uri="{FF2B5EF4-FFF2-40B4-BE49-F238E27FC236}">
                  <a16:creationId xmlns:a16="http://schemas.microsoft.com/office/drawing/2014/main" id="{38ECC8FE-22EC-4E21-A0F3-C5E72D99EA9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266482" y="2423325"/>
              <a:ext cx="822960" cy="776399"/>
            </a:xfrm>
            <a:prstGeom prst="rect">
              <a:avLst/>
            </a:prstGeom>
          </p:spPr>
        </p:pic>
      </p:grpSp>
      <p:cxnSp>
        <p:nvCxnSpPr>
          <p:cNvPr id="22" name="Straight Connector 21">
            <a:extLst>
              <a:ext uri="{FF2B5EF4-FFF2-40B4-BE49-F238E27FC236}">
                <a16:creationId xmlns:a16="http://schemas.microsoft.com/office/drawing/2014/main" id="{ED105EC7-A30E-4933-B99B-4221AE27A570}"/>
              </a:ext>
            </a:extLst>
          </p:cNvPr>
          <p:cNvCxnSpPr>
            <a:stCxn id="1041" idx="1"/>
          </p:cNvCxnSpPr>
          <p:nvPr/>
        </p:nvCxnSpPr>
        <p:spPr>
          <a:xfrm flipH="1" flipV="1">
            <a:off x="2074779" y="1545089"/>
            <a:ext cx="591402" cy="7556"/>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A96AD1D-40C3-4876-ADE3-4466688F5E4F}"/>
              </a:ext>
            </a:extLst>
          </p:cNvPr>
          <p:cNvCxnSpPr>
            <a:cxnSpLocks/>
          </p:cNvCxnSpPr>
          <p:nvPr/>
        </p:nvCxnSpPr>
        <p:spPr>
          <a:xfrm flipH="1">
            <a:off x="4521889" y="4139539"/>
            <a:ext cx="35817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B0EA32F-0E96-4662-969A-D5B22FD9BC3C}"/>
              </a:ext>
            </a:extLst>
          </p:cNvPr>
          <p:cNvCxnSpPr/>
          <p:nvPr/>
        </p:nvCxnSpPr>
        <p:spPr>
          <a:xfrm flipH="1">
            <a:off x="4521888" y="4006189"/>
            <a:ext cx="22669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3430C8B-826A-42BF-9E3B-382556BC0CD4}"/>
              </a:ext>
            </a:extLst>
          </p:cNvPr>
          <p:cNvCxnSpPr/>
          <p:nvPr/>
        </p:nvCxnSpPr>
        <p:spPr>
          <a:xfrm flipH="1">
            <a:off x="4521887" y="2901456"/>
            <a:ext cx="226699"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15DE86-DA4E-4B9F-9053-DD8641B29E0D}"/>
              </a:ext>
            </a:extLst>
          </p:cNvPr>
          <p:cNvCxnSpPr/>
          <p:nvPr/>
        </p:nvCxnSpPr>
        <p:spPr>
          <a:xfrm>
            <a:off x="4748587" y="2901456"/>
            <a:ext cx="0" cy="11047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06717B8-D728-4FA3-A267-ACBDEFD3A323}"/>
              </a:ext>
            </a:extLst>
          </p:cNvPr>
          <p:cNvCxnSpPr>
            <a:cxnSpLocks/>
          </p:cNvCxnSpPr>
          <p:nvPr/>
        </p:nvCxnSpPr>
        <p:spPr>
          <a:xfrm flipH="1">
            <a:off x="4520604" y="1692028"/>
            <a:ext cx="35817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C57843-AB88-41FA-BA08-0B79CA7CB024}"/>
              </a:ext>
            </a:extLst>
          </p:cNvPr>
          <p:cNvCxnSpPr/>
          <p:nvPr/>
        </p:nvCxnSpPr>
        <p:spPr>
          <a:xfrm>
            <a:off x="4880059" y="1692028"/>
            <a:ext cx="0" cy="24475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645E8A3-5BB7-40EC-B2B4-EBC9707341D4}"/>
              </a:ext>
            </a:extLst>
          </p:cNvPr>
          <p:cNvCxnSpPr>
            <a:cxnSpLocks/>
          </p:cNvCxnSpPr>
          <p:nvPr/>
        </p:nvCxnSpPr>
        <p:spPr>
          <a:xfrm flipH="1">
            <a:off x="4527194" y="5299236"/>
            <a:ext cx="49891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C8F7257-289F-4717-B659-91FDE24B1BBC}"/>
              </a:ext>
            </a:extLst>
          </p:cNvPr>
          <p:cNvCxnSpPr>
            <a:cxnSpLocks/>
          </p:cNvCxnSpPr>
          <p:nvPr/>
        </p:nvCxnSpPr>
        <p:spPr>
          <a:xfrm>
            <a:off x="5026109" y="1552645"/>
            <a:ext cx="0" cy="3755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D42D564-4957-4F5B-A2CF-002EB652B37E}"/>
              </a:ext>
            </a:extLst>
          </p:cNvPr>
          <p:cNvCxnSpPr>
            <a:cxnSpLocks/>
          </p:cNvCxnSpPr>
          <p:nvPr/>
        </p:nvCxnSpPr>
        <p:spPr>
          <a:xfrm flipH="1">
            <a:off x="4521888" y="1552645"/>
            <a:ext cx="504221"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95DE2B61-5DDC-4682-AB09-5F6C745CA247}"/>
              </a:ext>
            </a:extLst>
          </p:cNvPr>
          <p:cNvSpPr/>
          <p:nvPr/>
        </p:nvSpPr>
        <p:spPr>
          <a:xfrm>
            <a:off x="5187245"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Arrow: Right 166">
            <a:extLst>
              <a:ext uri="{FF2B5EF4-FFF2-40B4-BE49-F238E27FC236}">
                <a16:creationId xmlns:a16="http://schemas.microsoft.com/office/drawing/2014/main" id="{2AA5FF4F-5527-489B-BDF9-42AF6529DFE2}"/>
              </a:ext>
            </a:extLst>
          </p:cNvPr>
          <p:cNvSpPr/>
          <p:nvPr/>
        </p:nvSpPr>
        <p:spPr>
          <a:xfrm>
            <a:off x="8501172"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B7AEE779-2229-4803-B272-3F0537FC07B1}"/>
              </a:ext>
            </a:extLst>
          </p:cNvPr>
          <p:cNvGrpSpPr>
            <a:grpSpLocks noChangeAspect="1"/>
          </p:cNvGrpSpPr>
          <p:nvPr/>
        </p:nvGrpSpPr>
        <p:grpSpPr>
          <a:xfrm>
            <a:off x="430112" y="3510804"/>
            <a:ext cx="1320258" cy="1236670"/>
            <a:chOff x="148476" y="3093897"/>
            <a:chExt cx="1078780" cy="1010484"/>
          </a:xfrm>
        </p:grpSpPr>
        <p:pic>
          <p:nvPicPr>
            <p:cNvPr id="169" name="Graphic 168">
              <a:extLst>
                <a:ext uri="{FF2B5EF4-FFF2-40B4-BE49-F238E27FC236}">
                  <a16:creationId xmlns:a16="http://schemas.microsoft.com/office/drawing/2014/main" id="{362A4C2C-CFC1-4691-A9EE-BE2141A37D8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9219" y="3093897"/>
              <a:ext cx="701071" cy="719850"/>
            </a:xfrm>
            <a:prstGeom prst="rect">
              <a:avLst/>
            </a:prstGeom>
          </p:spPr>
        </p:pic>
        <p:sp>
          <p:nvSpPr>
            <p:cNvPr id="182" name="Rectangle 181">
              <a:extLst>
                <a:ext uri="{FF2B5EF4-FFF2-40B4-BE49-F238E27FC236}">
                  <a16:creationId xmlns:a16="http://schemas.microsoft.com/office/drawing/2014/main" id="{3B621CC6-E42D-4748-B965-91992C27C756}"/>
                </a:ext>
              </a:extLst>
            </p:cNvPr>
            <p:cNvSpPr/>
            <p:nvPr/>
          </p:nvSpPr>
          <p:spPr>
            <a:xfrm>
              <a:off x="148476" y="3796604"/>
              <a:ext cx="1078780" cy="307777"/>
            </a:xfrm>
            <a:prstGeom prst="rect">
              <a:avLst/>
            </a:prstGeom>
            <a:ln>
              <a:noFill/>
            </a:ln>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AI Builder</a:t>
              </a:r>
            </a:p>
          </p:txBody>
        </p:sp>
      </p:grpSp>
      <p:grpSp>
        <p:nvGrpSpPr>
          <p:cNvPr id="65" name="Group 64">
            <a:extLst>
              <a:ext uri="{FF2B5EF4-FFF2-40B4-BE49-F238E27FC236}">
                <a16:creationId xmlns:a16="http://schemas.microsoft.com/office/drawing/2014/main" id="{E3F5F107-B506-49D0-B9C9-653288461C4E}"/>
              </a:ext>
            </a:extLst>
          </p:cNvPr>
          <p:cNvGrpSpPr>
            <a:grpSpLocks noChangeAspect="1"/>
          </p:cNvGrpSpPr>
          <p:nvPr/>
        </p:nvGrpSpPr>
        <p:grpSpPr>
          <a:xfrm>
            <a:off x="342426" y="4886684"/>
            <a:ext cx="1594861" cy="1352465"/>
            <a:chOff x="489227" y="4166004"/>
            <a:chExt cx="870316" cy="738041"/>
          </a:xfrm>
        </p:grpSpPr>
        <p:grpSp>
          <p:nvGrpSpPr>
            <p:cNvPr id="175" name="Group 12">
              <a:extLst>
                <a:ext uri="{FF2B5EF4-FFF2-40B4-BE49-F238E27FC236}">
                  <a16:creationId xmlns:a16="http://schemas.microsoft.com/office/drawing/2014/main" id="{80D267B2-4E0E-4358-AFA3-9D733D75BEDA}"/>
                </a:ext>
              </a:extLst>
            </p:cNvPr>
            <p:cNvGrpSpPr>
              <a:grpSpLocks noChangeAspect="1"/>
            </p:cNvGrpSpPr>
            <p:nvPr/>
          </p:nvGrpSpPr>
          <p:grpSpPr bwMode="auto">
            <a:xfrm>
              <a:off x="581889" y="4166004"/>
              <a:ext cx="620724" cy="445094"/>
              <a:chOff x="4543" y="2187"/>
              <a:chExt cx="258" cy="185"/>
            </a:xfrm>
            <a:solidFill>
              <a:schemeClr val="bg1"/>
            </a:solidFill>
          </p:grpSpPr>
          <p:sp>
            <p:nvSpPr>
              <p:cNvPr id="177" name="Freeform 13">
                <a:extLst>
                  <a:ext uri="{FF2B5EF4-FFF2-40B4-BE49-F238E27FC236}">
                    <a16:creationId xmlns:a16="http://schemas.microsoft.com/office/drawing/2014/main" id="{DAF5C7F3-7376-4D44-996B-4663197F52CE}"/>
                  </a:ext>
                </a:extLst>
              </p:cNvPr>
              <p:cNvSpPr>
                <a:spLocks/>
              </p:cNvSpPr>
              <p:nvPr/>
            </p:nvSpPr>
            <p:spPr bwMode="auto">
              <a:xfrm>
                <a:off x="4543" y="2187"/>
                <a:ext cx="258" cy="159"/>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Freeform 14">
                <a:extLst>
                  <a:ext uri="{FF2B5EF4-FFF2-40B4-BE49-F238E27FC236}">
                    <a16:creationId xmlns:a16="http://schemas.microsoft.com/office/drawing/2014/main" id="{6E9E627A-248F-4B15-93D6-142F275B02D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Freeform 15">
                <a:extLst>
                  <a:ext uri="{FF2B5EF4-FFF2-40B4-BE49-F238E27FC236}">
                    <a16:creationId xmlns:a16="http://schemas.microsoft.com/office/drawing/2014/main" id="{6169F519-D0E5-4148-B953-392D865B397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Freeform 16">
                <a:extLst>
                  <a:ext uri="{FF2B5EF4-FFF2-40B4-BE49-F238E27FC236}">
                    <a16:creationId xmlns:a16="http://schemas.microsoft.com/office/drawing/2014/main" id="{F30520C5-AB0E-4610-B92E-554DEC454B9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Freeform 17">
                <a:extLst>
                  <a:ext uri="{FF2B5EF4-FFF2-40B4-BE49-F238E27FC236}">
                    <a16:creationId xmlns:a16="http://schemas.microsoft.com/office/drawing/2014/main" id="{20F193DF-74F2-47EC-98ED-76644699AA0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83" name="Rectangle 182">
              <a:extLst>
                <a:ext uri="{FF2B5EF4-FFF2-40B4-BE49-F238E27FC236}">
                  <a16:creationId xmlns:a16="http://schemas.microsoft.com/office/drawing/2014/main" id="{23A0614F-EB60-418D-B459-CD0ED059819E}"/>
                </a:ext>
              </a:extLst>
            </p:cNvPr>
            <p:cNvSpPr/>
            <p:nvPr/>
          </p:nvSpPr>
          <p:spPr>
            <a:xfrm>
              <a:off x="489227" y="4596268"/>
              <a:ext cx="870316"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BI</a:t>
              </a:r>
            </a:p>
          </p:txBody>
        </p:sp>
      </p:grpSp>
      <p:cxnSp>
        <p:nvCxnSpPr>
          <p:cNvPr id="6" name="Straight Connector 5">
            <a:extLst>
              <a:ext uri="{FF2B5EF4-FFF2-40B4-BE49-F238E27FC236}">
                <a16:creationId xmlns:a16="http://schemas.microsoft.com/office/drawing/2014/main" id="{BC7373C3-33B6-4CB0-9B28-901D85964E3A}"/>
              </a:ext>
            </a:extLst>
          </p:cNvPr>
          <p:cNvCxnSpPr/>
          <p:nvPr/>
        </p:nvCxnSpPr>
        <p:spPr>
          <a:xfrm>
            <a:off x="1386930" y="3042699"/>
            <a:ext cx="161676" cy="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511C9D1-25C5-4704-B80F-5F8E1A695A77}"/>
              </a:ext>
            </a:extLst>
          </p:cNvPr>
          <p:cNvCxnSpPr>
            <a:cxnSpLocks/>
          </p:cNvCxnSpPr>
          <p:nvPr/>
        </p:nvCxnSpPr>
        <p:spPr>
          <a:xfrm>
            <a:off x="1608242" y="2790907"/>
            <a:ext cx="0" cy="15240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9DFA417-F4A9-441D-AC8F-C2D03FD40D85}"/>
              </a:ext>
            </a:extLst>
          </p:cNvPr>
          <p:cNvCxnSpPr/>
          <p:nvPr/>
        </p:nvCxnSpPr>
        <p:spPr>
          <a:xfrm>
            <a:off x="1385060" y="3031479"/>
            <a:ext cx="161676" cy="0"/>
          </a:xfrm>
          <a:prstGeom prst="line">
            <a:avLst/>
          </a:prstGeom>
          <a:ln>
            <a:solidFill>
              <a:srgbClr val="7AB1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7AA8AD4-1F16-4E6A-8509-9A90795927A0}"/>
              </a:ext>
            </a:extLst>
          </p:cNvPr>
          <p:cNvCxnSpPr>
            <a:cxnSpLocks/>
          </p:cNvCxnSpPr>
          <p:nvPr/>
        </p:nvCxnSpPr>
        <p:spPr>
          <a:xfrm flipH="1">
            <a:off x="2083753" y="1548867"/>
            <a:ext cx="287992" cy="6173"/>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A6530B3F-7A08-4CC9-9A7D-7389318A847A}"/>
              </a:ext>
            </a:extLst>
          </p:cNvPr>
          <p:cNvSpPr/>
          <p:nvPr/>
        </p:nvSpPr>
        <p:spPr>
          <a:xfrm>
            <a:off x="8872235" y="892471"/>
            <a:ext cx="3045957"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Tree>
    <p:extLst>
      <p:ext uri="{BB962C8B-B14F-4D97-AF65-F5344CB8AC3E}">
        <p14:creationId xmlns:p14="http://schemas.microsoft.com/office/powerpoint/2010/main" val="460714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7"/>
                                        </p:tgtEl>
                                        <p:attrNameLst>
                                          <p:attrName>style.visibility</p:attrName>
                                        </p:attrNameLst>
                                      </p:cBhvr>
                                      <p:to>
                                        <p:strVal val="visible"/>
                                      </p:to>
                                    </p:set>
                                    <p:animEffect transition="in" filter="fade">
                                      <p:cBhvr>
                                        <p:cTn id="34" dur="500"/>
                                        <p:tgtEl>
                                          <p:spTgt spid="1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2" grpId="0"/>
      <p:bldP spid="117" grpId="0"/>
      <p:bldP spid="120" grpId="0"/>
      <p:bldP spid="132" grpId="0"/>
      <p:bldP spid="167" grpId="0" animBg="1"/>
      <p:bldP spid="1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7815775" y="-4362816"/>
            <a:ext cx="20116800" cy="20433458"/>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1" y="3533262"/>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1"/>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0" y="1483169"/>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7"/>
            <a:ext cx="134533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0" y="0"/>
            <a:ext cx="9671305" cy="1107996"/>
          </a:xfrm>
        </p:spPr>
        <p:txBody>
          <a:bodyPr>
            <a:normAutofit/>
          </a:bodyPr>
          <a:lstStyle/>
          <a:p>
            <a:r>
              <a:rPr lang="en-US" sz="4000" b="1" spc="-147" dirty="0">
                <a:ln w="3175">
                  <a:noFill/>
                </a:ln>
                <a:solidFill>
                  <a:srgbClr val="7030A0"/>
                </a:solidFill>
                <a:ea typeface="+mn-ea"/>
                <a:cs typeface="Segoe UI" pitchFamily="34" charset="0"/>
              </a:rPr>
              <a:t>Common Data Service: 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5"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0"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4" y="5419973"/>
            <a:ext cx="873637"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7999"/>
            <a:ext cx="11182184" cy="50848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4517" y="6662295"/>
            <a:ext cx="506549"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2" y="6077873"/>
            <a:ext cx="804707"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7" y="3635558"/>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2" y="417524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Jobs</a:t>
            </a: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5" y="4445131"/>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6" y="500071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Calculated &amp;</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Rollup fields</a:t>
            </a: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4" y="485879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Business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ules</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2" y="5148541"/>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6" y="566437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6" y="5220958"/>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7" y="57765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Duplicate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1" y="5647666"/>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8" y="620325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5" y="6139051"/>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0" y="669463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5"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atalog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and d</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iscovery</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8"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59"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M</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odelling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2"/>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79"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79"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Model</a:t>
            </a: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4" y="1592546"/>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5" y="211102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Relational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databases</a:t>
            </a: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3" y="320764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Files and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7" y="3269528"/>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1" y="3782988"/>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2" y="4149167"/>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69" y="46875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Semi-structured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7" y="5111102"/>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6" y="571736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Search and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39"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0" y="661818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2"/>
            <a:ext cx="697826" cy="697826"/>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1"/>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Eventing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4" y="3217517"/>
            <a:ext cx="697826" cy="697826"/>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2" y="400736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Webhooks</a:t>
            </a: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6" cy="697826"/>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export</a:t>
            </a: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3" y="5766697"/>
            <a:ext cx="1051262" cy="1051262"/>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4AFB87D9-978B-4F64-B146-04DB6CA40824}"/>
              </a:ext>
            </a:extLst>
          </p:cNvPr>
          <p:cNvGrpSpPr>
            <a:grpSpLocks noChangeAspect="1"/>
          </p:cNvGrpSpPr>
          <p:nvPr/>
        </p:nvGrpSpPr>
        <p:grpSpPr>
          <a:xfrm>
            <a:off x="291602" y="4683238"/>
            <a:ext cx="1051262" cy="1051262"/>
            <a:chOff x="5216175" y="2901971"/>
            <a:chExt cx="1715723" cy="1715723"/>
          </a:xfrm>
          <a:effectLst/>
        </p:grpSpPr>
        <p:sp>
          <p:nvSpPr>
            <p:cNvPr id="84" name="Oval 83">
              <a:extLst>
                <a:ext uri="{FF2B5EF4-FFF2-40B4-BE49-F238E27FC236}">
                  <a16:creationId xmlns:a16="http://schemas.microsoft.com/office/drawing/2014/main" id="{0383281F-F9FC-4E4A-B90E-C1B2D9A51118}"/>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4">
              <a:extLst>
                <a:ext uri="{FF2B5EF4-FFF2-40B4-BE49-F238E27FC236}">
                  <a16:creationId xmlns:a16="http://schemas.microsoft.com/office/drawing/2014/main" id="{39258D2D-0A44-4B78-8054-0C84312EEF7C}"/>
                </a:ext>
              </a:extLst>
            </p:cNvPr>
            <p:cNvGrpSpPr>
              <a:grpSpLocks noChangeAspect="1"/>
            </p:cNvGrpSpPr>
            <p:nvPr/>
          </p:nvGrpSpPr>
          <p:grpSpPr bwMode="auto">
            <a:xfrm>
              <a:off x="5681957" y="3458106"/>
              <a:ext cx="784088" cy="603380"/>
              <a:chOff x="2880" y="2176"/>
              <a:chExt cx="256" cy="197"/>
            </a:xfrm>
            <a:solidFill>
              <a:srgbClr val="D2D2D2"/>
            </a:solidFill>
          </p:grpSpPr>
          <p:sp>
            <p:nvSpPr>
              <p:cNvPr id="86" name="Freeform 5">
                <a:extLst>
                  <a:ext uri="{FF2B5EF4-FFF2-40B4-BE49-F238E27FC236}">
                    <a16:creationId xmlns:a16="http://schemas.microsoft.com/office/drawing/2014/main" id="{6E7DB69E-CCDF-47E0-AE8B-13909194CF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A23CCFC1-BF7A-4BF2-A102-7D6B33EF0CC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7">
                <a:extLst>
                  <a:ext uri="{FF2B5EF4-FFF2-40B4-BE49-F238E27FC236}">
                    <a16:creationId xmlns:a16="http://schemas.microsoft.com/office/drawing/2014/main" id="{129A75E0-71EB-4C8E-B67B-D6C2E9E9A2B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8">
                <a:extLst>
                  <a:ext uri="{FF2B5EF4-FFF2-40B4-BE49-F238E27FC236}">
                    <a16:creationId xmlns:a16="http://schemas.microsoft.com/office/drawing/2014/main" id="{70F25317-92D8-4011-A668-43C76A768AB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9">
                <a:extLst>
                  <a:ext uri="{FF2B5EF4-FFF2-40B4-BE49-F238E27FC236}">
                    <a16:creationId xmlns:a16="http://schemas.microsoft.com/office/drawing/2014/main" id="{52C61A90-7D6C-43EE-84CE-35DF7F9DC26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02" name="Group 101">
            <a:extLst>
              <a:ext uri="{FF2B5EF4-FFF2-40B4-BE49-F238E27FC236}">
                <a16:creationId xmlns:a16="http://schemas.microsoft.com/office/drawing/2014/main" id="{2A3EED1C-7BC6-471F-919C-58FC721042EE}"/>
              </a:ext>
            </a:extLst>
          </p:cNvPr>
          <p:cNvGrpSpPr/>
          <p:nvPr/>
        </p:nvGrpSpPr>
        <p:grpSpPr>
          <a:xfrm>
            <a:off x="1143322" y="4007366"/>
            <a:ext cx="1051262" cy="1051262"/>
            <a:chOff x="4726930" y="4471473"/>
            <a:chExt cx="703088" cy="703088"/>
          </a:xfrm>
          <a:effectLst>
            <a:outerShdw blurRad="177800" dist="177800" dir="5400000" algn="t" rotWithShape="0">
              <a:prstClr val="black">
                <a:alpha val="10000"/>
              </a:prstClr>
            </a:outerShdw>
          </a:effectLst>
        </p:grpSpPr>
        <p:sp>
          <p:nvSpPr>
            <p:cNvPr id="104" name="Oval 103">
              <a:extLst>
                <a:ext uri="{FF2B5EF4-FFF2-40B4-BE49-F238E27FC236}">
                  <a16:creationId xmlns:a16="http://schemas.microsoft.com/office/drawing/2014/main" id="{A29EC1D1-D7B8-4AC7-A152-40AF1D0D1ED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5" name="Group 104">
              <a:extLst>
                <a:ext uri="{FF2B5EF4-FFF2-40B4-BE49-F238E27FC236}">
                  <a16:creationId xmlns:a16="http://schemas.microsoft.com/office/drawing/2014/main" id="{57B56A92-0B65-49FA-839D-5841D638FEA5}"/>
                </a:ext>
              </a:extLst>
            </p:cNvPr>
            <p:cNvGrpSpPr/>
            <p:nvPr/>
          </p:nvGrpSpPr>
          <p:grpSpPr>
            <a:xfrm>
              <a:off x="4902990" y="4689695"/>
              <a:ext cx="350968" cy="266644"/>
              <a:chOff x="-1146792" y="678443"/>
              <a:chExt cx="1017587" cy="773113"/>
            </a:xfrm>
            <a:solidFill>
              <a:srgbClr val="D2D2D2"/>
            </a:solidFill>
          </p:grpSpPr>
          <p:sp>
            <p:nvSpPr>
              <p:cNvPr id="106" name="Freeform 5">
                <a:extLst>
                  <a:ext uri="{FF2B5EF4-FFF2-40B4-BE49-F238E27FC236}">
                    <a16:creationId xmlns:a16="http://schemas.microsoft.com/office/drawing/2014/main" id="{A510E3B2-9C60-4824-9C79-0BE414C6E14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a:extLst>
                  <a:ext uri="{FF2B5EF4-FFF2-40B4-BE49-F238E27FC236}">
                    <a16:creationId xmlns:a16="http://schemas.microsoft.com/office/drawing/2014/main" id="{269F1682-FD27-4E18-981B-5351C2D023D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6" y="4076740"/>
            <a:ext cx="1051262" cy="1051262"/>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09" y="4079544"/>
            <a:ext cx="1051262" cy="1051262"/>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3" y="5759575"/>
            <a:ext cx="1051262" cy="1051262"/>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2" y="4638380"/>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Tree>
    <p:extLst>
      <p:ext uri="{BB962C8B-B14F-4D97-AF65-F5344CB8AC3E}">
        <p14:creationId xmlns:p14="http://schemas.microsoft.com/office/powerpoint/2010/main" val="63361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4A67-CF5B-4056-9850-6223E5C0FBC2}"/>
              </a:ext>
            </a:extLst>
          </p:cNvPr>
          <p:cNvSpPr>
            <a:spLocks noGrp="1"/>
          </p:cNvSpPr>
          <p:nvPr>
            <p:ph type="title"/>
          </p:nvPr>
        </p:nvSpPr>
        <p:spPr>
          <a:xfrm>
            <a:off x="0" y="0"/>
            <a:ext cx="12192000" cy="757989"/>
          </a:xfrm>
        </p:spPr>
        <p:txBody>
          <a:bodyPr>
            <a:normAutofit/>
          </a:bodyPr>
          <a:lstStyle/>
          <a:p>
            <a:r>
              <a:rPr lang="en-US" sz="4000" b="1" spc="-147" dirty="0">
                <a:ln w="3175">
                  <a:noFill/>
                </a:ln>
                <a:solidFill>
                  <a:srgbClr val="7030A0"/>
                </a:solidFill>
                <a:ea typeface="+mn-ea"/>
                <a:cs typeface="Segoe UI" pitchFamily="34" charset="0"/>
              </a:rPr>
              <a:t>Add multiple images and rich file types to CDS entities</a:t>
            </a:r>
          </a:p>
        </p:txBody>
      </p:sp>
      <p:pic>
        <p:nvPicPr>
          <p:cNvPr id="5" name="Picture 4" descr="A screenshot of a social media post&#10;&#10;Description automatically generated">
            <a:extLst>
              <a:ext uri="{FF2B5EF4-FFF2-40B4-BE49-F238E27FC236}">
                <a16:creationId xmlns:a16="http://schemas.microsoft.com/office/drawing/2014/main" id="{EDE66BD3-9DD0-4A06-B036-2D361E23F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507" y="1691126"/>
            <a:ext cx="5826986" cy="3475747"/>
          </a:xfrm>
          <a:prstGeom prst="rect">
            <a:avLst/>
          </a:prstGeom>
        </p:spPr>
      </p:pic>
    </p:spTree>
    <p:extLst>
      <p:ext uri="{BB962C8B-B14F-4D97-AF65-F5344CB8AC3E}">
        <p14:creationId xmlns:p14="http://schemas.microsoft.com/office/powerpoint/2010/main" val="211516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4A67-CF5B-4056-9850-6223E5C0FBC2}"/>
              </a:ext>
            </a:extLst>
          </p:cNvPr>
          <p:cNvSpPr>
            <a:spLocks noGrp="1"/>
          </p:cNvSpPr>
          <p:nvPr>
            <p:ph type="title"/>
          </p:nvPr>
        </p:nvSpPr>
        <p:spPr>
          <a:xfrm>
            <a:off x="8021" y="0"/>
            <a:ext cx="11471215" cy="613611"/>
          </a:xfrm>
        </p:spPr>
        <p:txBody>
          <a:bodyPr>
            <a:normAutofit fontScale="90000"/>
          </a:bodyPr>
          <a:lstStyle/>
          <a:p>
            <a:r>
              <a:rPr lang="en-US" b="1" spc="-147" dirty="0">
                <a:ln w="3175">
                  <a:noFill/>
                </a:ln>
                <a:solidFill>
                  <a:srgbClr val="7030A0"/>
                </a:solidFill>
                <a:ea typeface="+mn-ea"/>
                <a:cs typeface="Segoe UI" pitchFamily="34" charset="0"/>
              </a:rPr>
              <a:t>Unified Interface updates</a:t>
            </a:r>
          </a:p>
        </p:txBody>
      </p:sp>
      <p:pic>
        <p:nvPicPr>
          <p:cNvPr id="4" name="Picture 3" descr="A screenshot of a cell phone&#10;&#10;Description automatically generated">
            <a:extLst>
              <a:ext uri="{FF2B5EF4-FFF2-40B4-BE49-F238E27FC236}">
                <a16:creationId xmlns:a16="http://schemas.microsoft.com/office/drawing/2014/main" id="{E5D4923F-D463-4103-93D9-F9AAF22E4FA9}"/>
              </a:ext>
            </a:extLst>
          </p:cNvPr>
          <p:cNvPicPr>
            <a:picLocks noChangeAspect="1"/>
          </p:cNvPicPr>
          <p:nvPr/>
        </p:nvPicPr>
        <p:blipFill rotWithShape="1">
          <a:blip r:embed="rId2">
            <a:extLst>
              <a:ext uri="{28A0092B-C50C-407E-A947-70E740481C1C}">
                <a14:useLocalDpi xmlns:a14="http://schemas.microsoft.com/office/drawing/2010/main" val="0"/>
              </a:ext>
            </a:extLst>
          </a:blip>
          <a:srcRect b="15163"/>
          <a:stretch/>
        </p:blipFill>
        <p:spPr>
          <a:xfrm>
            <a:off x="1197721" y="1217937"/>
            <a:ext cx="9989063" cy="50264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4142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A6BDFC69-C316-4557-89C2-B56E59BAF032}"/>
              </a:ext>
            </a:extLst>
          </p:cNvPr>
          <p:cNvSpPr/>
          <p:nvPr/>
        </p:nvSpPr>
        <p:spPr bwMode="auto">
          <a:xfrm>
            <a:off x="5173884" y="0"/>
            <a:ext cx="7018116" cy="685800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C1ED9902-BB6A-464F-A66C-C52EC943B26A}"/>
              </a:ext>
            </a:extLst>
          </p:cNvPr>
          <p:cNvSpPr txBox="1"/>
          <p:nvPr/>
        </p:nvSpPr>
        <p:spPr>
          <a:xfrm>
            <a:off x="460374" y="3115939"/>
            <a:ext cx="4451986" cy="1890088"/>
          </a:xfrm>
          <a:prstGeom prst="rect">
            <a:avLst/>
          </a:prstGeom>
          <a:noFill/>
        </p:spPr>
        <p:txBody>
          <a:bodyPr wrap="square" lIns="0" tIns="146304" rIns="182880" bIns="146304" rtlCol="0">
            <a:noAutofit/>
          </a:bodyPr>
          <a:lstStyle/>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Provides storage service for both structured tabular data and unstructured data </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Understands how to best store different types of data</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Applies business logic over data</a:t>
            </a:r>
          </a:p>
        </p:txBody>
      </p:sp>
      <p:sp>
        <p:nvSpPr>
          <p:cNvPr id="114" name="TextBox 113">
            <a:extLst>
              <a:ext uri="{FF2B5EF4-FFF2-40B4-BE49-F238E27FC236}">
                <a16:creationId xmlns:a16="http://schemas.microsoft.com/office/drawing/2014/main" id="{DE524D91-6703-4F8C-9A48-F80865F130D2}"/>
              </a:ext>
            </a:extLst>
          </p:cNvPr>
          <p:cNvSpPr txBox="1"/>
          <p:nvPr/>
        </p:nvSpPr>
        <p:spPr>
          <a:xfrm>
            <a:off x="460374" y="2432675"/>
            <a:ext cx="4746625" cy="683264"/>
          </a:xfrm>
          <a:prstGeom prst="rect">
            <a:avLst/>
          </a:prstGeom>
          <a:noFill/>
        </p:spPr>
        <p:txBody>
          <a:bodyPr wrap="square" lIns="0" tIns="146304"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a:ea typeface="+mn-ea"/>
                <a:cs typeface="+mn-cs"/>
              </a:rPr>
              <a:t>The Common Data Service</a:t>
            </a:r>
          </a:p>
        </p:txBody>
      </p:sp>
      <p:sp>
        <p:nvSpPr>
          <p:cNvPr id="116" name="Rectangle 115">
            <a:extLst>
              <a:ext uri="{FF2B5EF4-FFF2-40B4-BE49-F238E27FC236}">
                <a16:creationId xmlns:a16="http://schemas.microsoft.com/office/drawing/2014/main" id="{075F4E8F-C1EE-432D-B9ED-FAA70A82A5AF}"/>
              </a:ext>
            </a:extLst>
          </p:cNvPr>
          <p:cNvSpPr/>
          <p:nvPr/>
        </p:nvSpPr>
        <p:spPr bwMode="auto">
          <a:xfrm>
            <a:off x="5491686" y="511977"/>
            <a:ext cx="6382513" cy="477520"/>
          </a:xfrm>
          <a:prstGeom prst="rect">
            <a:avLst/>
          </a:prstGeom>
          <a:solidFill>
            <a:srgbClr val="50E6FF"/>
          </a:solidFill>
          <a:ln w="3175" cap="flat" cmpd="sng" algn="ctr">
            <a:solidFill>
              <a:srgbClr val="008272"/>
            </a:solid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PowerApps – Model Driven Apps (Forms, Views, Grids, Dashboards) </a:t>
            </a:r>
          </a:p>
        </p:txBody>
      </p:sp>
      <p:sp>
        <p:nvSpPr>
          <p:cNvPr id="118" name="Rectangle 117">
            <a:extLst>
              <a:ext uri="{FF2B5EF4-FFF2-40B4-BE49-F238E27FC236}">
                <a16:creationId xmlns:a16="http://schemas.microsoft.com/office/drawing/2014/main" id="{F93CB78C-13EB-4B9D-8C78-45FFDEB83D5A}"/>
              </a:ext>
            </a:extLst>
          </p:cNvPr>
          <p:cNvSpPr/>
          <p:nvPr/>
        </p:nvSpPr>
        <p:spPr bwMode="auto">
          <a:xfrm>
            <a:off x="5491686" y="1113640"/>
            <a:ext cx="475488" cy="5232383"/>
          </a:xfrm>
          <a:prstGeom prst="rect">
            <a:avLst/>
          </a:prstGeom>
          <a:solidFill>
            <a:schemeClr val="accent1"/>
          </a:solidFill>
          <a:ln w="3175" cap="flat" cmpd="sng" algn="ctr">
            <a:solidFill>
              <a:srgbClr val="008272"/>
            </a:solidFill>
            <a:prstDash val="solid"/>
            <a:headEnd type="none" w="med" len="med"/>
            <a:tailEnd type="none" w="med" len="med"/>
          </a:ln>
          <a:effectLst/>
        </p:spPr>
        <p:txBody>
          <a:bodyPr rot="0" spcFirstLastPara="0" vertOverflow="overflow" horzOverflow="overflow" vert="vert270"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a:ea typeface="Segoe UI" pitchFamily="34" charset="0"/>
                <a:cs typeface="Segoe UI" pitchFamily="34" charset="0"/>
              </a:rPr>
              <a:t>Common Data Service</a:t>
            </a:r>
          </a:p>
        </p:txBody>
      </p:sp>
      <p:sp>
        <p:nvSpPr>
          <p:cNvPr id="119" name="Rectangle 118">
            <a:extLst>
              <a:ext uri="{FF2B5EF4-FFF2-40B4-BE49-F238E27FC236}">
                <a16:creationId xmlns:a16="http://schemas.microsoft.com/office/drawing/2014/main" id="{B3388F42-CCFD-4247-9B1D-B48767FFFD5E}"/>
              </a:ext>
            </a:extLst>
          </p:cNvPr>
          <p:cNvSpPr/>
          <p:nvPr/>
        </p:nvSpPr>
        <p:spPr bwMode="auto">
          <a:xfrm>
            <a:off x="5967174" y="1113640"/>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Segoe UI" pitchFamily="34" charset="0"/>
                <a:cs typeface="Segoe UI" pitchFamily="34" charset="0"/>
              </a:rPr>
              <a:t>API Tier</a:t>
            </a:r>
          </a:p>
        </p:txBody>
      </p:sp>
      <p:sp>
        <p:nvSpPr>
          <p:cNvPr id="120" name="Rectangle 119">
            <a:extLst>
              <a:ext uri="{FF2B5EF4-FFF2-40B4-BE49-F238E27FC236}">
                <a16:creationId xmlns:a16="http://schemas.microsoft.com/office/drawing/2014/main" id="{47669A0C-23B7-41DE-9A0D-D8939B177761}"/>
              </a:ext>
            </a:extLst>
          </p:cNvPr>
          <p:cNvSpPr/>
          <p:nvPr/>
        </p:nvSpPr>
        <p:spPr bwMode="auto">
          <a:xfrm>
            <a:off x="5967174" y="2200442"/>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Integration Tier</a:t>
            </a:r>
          </a:p>
        </p:txBody>
      </p:sp>
      <p:sp>
        <p:nvSpPr>
          <p:cNvPr id="121" name="Rectangle 120">
            <a:extLst>
              <a:ext uri="{FF2B5EF4-FFF2-40B4-BE49-F238E27FC236}">
                <a16:creationId xmlns:a16="http://schemas.microsoft.com/office/drawing/2014/main" id="{0DE08A21-72E1-4C6B-B9B0-B60A5B738C5A}"/>
              </a:ext>
            </a:extLst>
          </p:cNvPr>
          <p:cNvSpPr/>
          <p:nvPr/>
        </p:nvSpPr>
        <p:spPr bwMode="auto">
          <a:xfrm>
            <a:off x="5967174" y="3287245"/>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Logic Tier</a:t>
            </a:r>
          </a:p>
        </p:txBody>
      </p:sp>
      <p:sp>
        <p:nvSpPr>
          <p:cNvPr id="122" name="Rectangle 121">
            <a:extLst>
              <a:ext uri="{FF2B5EF4-FFF2-40B4-BE49-F238E27FC236}">
                <a16:creationId xmlns:a16="http://schemas.microsoft.com/office/drawing/2014/main" id="{D240663D-4752-4DC5-BB1D-7F06CDFED0CD}"/>
              </a:ext>
            </a:extLst>
          </p:cNvPr>
          <p:cNvSpPr/>
          <p:nvPr/>
        </p:nvSpPr>
        <p:spPr bwMode="auto">
          <a:xfrm>
            <a:off x="5967174" y="4374047"/>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Metadata Tier</a:t>
            </a:r>
          </a:p>
        </p:txBody>
      </p:sp>
      <p:sp>
        <p:nvSpPr>
          <p:cNvPr id="123" name="Rectangle 122">
            <a:extLst>
              <a:ext uri="{FF2B5EF4-FFF2-40B4-BE49-F238E27FC236}">
                <a16:creationId xmlns:a16="http://schemas.microsoft.com/office/drawing/2014/main" id="{0FC1F578-9488-476D-B46D-1DD731380623}"/>
              </a:ext>
            </a:extLst>
          </p:cNvPr>
          <p:cNvSpPr/>
          <p:nvPr/>
        </p:nvSpPr>
        <p:spPr bwMode="auto">
          <a:xfrm>
            <a:off x="5967174" y="5460850"/>
            <a:ext cx="4858050" cy="885173"/>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Storage Tier</a:t>
            </a:r>
          </a:p>
        </p:txBody>
      </p:sp>
      <p:sp>
        <p:nvSpPr>
          <p:cNvPr id="124" name="Rectangle 123">
            <a:extLst>
              <a:ext uri="{FF2B5EF4-FFF2-40B4-BE49-F238E27FC236}">
                <a16:creationId xmlns:a16="http://schemas.microsoft.com/office/drawing/2014/main" id="{2192EB0B-8160-4CA0-B77A-1307FA62B111}"/>
              </a:ext>
            </a:extLst>
          </p:cNvPr>
          <p:cNvSpPr/>
          <p:nvPr/>
        </p:nvSpPr>
        <p:spPr bwMode="auto">
          <a:xfrm>
            <a:off x="5967174"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SOAP API</a:t>
            </a:r>
          </a:p>
        </p:txBody>
      </p:sp>
      <p:sp>
        <p:nvSpPr>
          <p:cNvPr id="125" name="Rectangle 124">
            <a:extLst>
              <a:ext uri="{FF2B5EF4-FFF2-40B4-BE49-F238E27FC236}">
                <a16:creationId xmlns:a16="http://schemas.microsoft.com/office/drawing/2014/main" id="{86A914D2-7197-4E0B-9459-44AAA81625D7}"/>
              </a:ext>
            </a:extLst>
          </p:cNvPr>
          <p:cNvSpPr/>
          <p:nvPr/>
        </p:nvSpPr>
        <p:spPr bwMode="auto">
          <a:xfrm>
            <a:off x="7189421"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REST API + Connector</a:t>
            </a:r>
          </a:p>
        </p:txBody>
      </p:sp>
      <p:sp>
        <p:nvSpPr>
          <p:cNvPr id="126" name="Rectangle 125">
            <a:extLst>
              <a:ext uri="{FF2B5EF4-FFF2-40B4-BE49-F238E27FC236}">
                <a16:creationId xmlns:a16="http://schemas.microsoft.com/office/drawing/2014/main" id="{CDE5AC32-8A25-4B9E-8BB3-77499957E405}"/>
              </a:ext>
            </a:extLst>
          </p:cNvPr>
          <p:cNvSpPr/>
          <p:nvPr/>
        </p:nvSpPr>
        <p:spPr bwMode="auto">
          <a:xfrm>
            <a:off x="8411668"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OData API</a:t>
            </a:r>
          </a:p>
        </p:txBody>
      </p:sp>
      <p:sp>
        <p:nvSpPr>
          <p:cNvPr id="127" name="Rectangle 126">
            <a:extLst>
              <a:ext uri="{FF2B5EF4-FFF2-40B4-BE49-F238E27FC236}">
                <a16:creationId xmlns:a16="http://schemas.microsoft.com/office/drawing/2014/main" id="{10F0B8E5-B7C9-4A99-A256-F2D121D01C74}"/>
              </a:ext>
            </a:extLst>
          </p:cNvPr>
          <p:cNvSpPr/>
          <p:nvPr/>
        </p:nvSpPr>
        <p:spPr bwMode="auto">
          <a:xfrm>
            <a:off x="9633915"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Authentication</a:t>
            </a:r>
          </a:p>
        </p:txBody>
      </p:sp>
      <p:cxnSp>
        <p:nvCxnSpPr>
          <p:cNvPr id="128" name="Straight Connector 127">
            <a:extLst>
              <a:ext uri="{FF2B5EF4-FFF2-40B4-BE49-F238E27FC236}">
                <a16:creationId xmlns:a16="http://schemas.microsoft.com/office/drawing/2014/main" id="{7ABF5676-D670-4C38-BD5B-0CAB73BB6624}"/>
              </a:ext>
            </a:extLst>
          </p:cNvPr>
          <p:cNvCxnSpPr/>
          <p:nvPr/>
        </p:nvCxnSpPr>
        <p:spPr>
          <a:xfrm>
            <a:off x="7144566" y="1702599"/>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29" name="Straight Connector 128">
            <a:extLst>
              <a:ext uri="{FF2B5EF4-FFF2-40B4-BE49-F238E27FC236}">
                <a16:creationId xmlns:a16="http://schemas.microsoft.com/office/drawing/2014/main" id="{C43DDB31-25D8-4167-8BE2-B31852E49A75}"/>
              </a:ext>
            </a:extLst>
          </p:cNvPr>
          <p:cNvCxnSpPr/>
          <p:nvPr/>
        </p:nvCxnSpPr>
        <p:spPr>
          <a:xfrm>
            <a:off x="8366813" y="1702599"/>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0" name="Straight Connector 129">
            <a:extLst>
              <a:ext uri="{FF2B5EF4-FFF2-40B4-BE49-F238E27FC236}">
                <a16:creationId xmlns:a16="http://schemas.microsoft.com/office/drawing/2014/main" id="{5B59C13B-BE18-4C20-9B81-99014AD94617}"/>
              </a:ext>
            </a:extLst>
          </p:cNvPr>
          <p:cNvCxnSpPr/>
          <p:nvPr/>
        </p:nvCxnSpPr>
        <p:spPr>
          <a:xfrm>
            <a:off x="9589060" y="1702599"/>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31" name="Rectangle 130">
            <a:extLst>
              <a:ext uri="{FF2B5EF4-FFF2-40B4-BE49-F238E27FC236}">
                <a16:creationId xmlns:a16="http://schemas.microsoft.com/office/drawing/2014/main" id="{52AB0C80-B120-42DD-964B-470FC3DBBDEF}"/>
              </a:ext>
            </a:extLst>
          </p:cNvPr>
          <p:cNvSpPr/>
          <p:nvPr/>
        </p:nvSpPr>
        <p:spPr bwMode="auto">
          <a:xfrm>
            <a:off x="5967174"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Reporting</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(SSRS)</a:t>
            </a:r>
          </a:p>
        </p:txBody>
      </p:sp>
      <p:sp>
        <p:nvSpPr>
          <p:cNvPr id="132" name="Rectangle 131">
            <a:extLst>
              <a:ext uri="{FF2B5EF4-FFF2-40B4-BE49-F238E27FC236}">
                <a16:creationId xmlns:a16="http://schemas.microsoft.com/office/drawing/2014/main" id="{63210CBD-31C3-4899-ACFC-6C1A18CFC501}"/>
              </a:ext>
            </a:extLst>
          </p:cNvPr>
          <p:cNvSpPr/>
          <p:nvPr/>
        </p:nvSpPr>
        <p:spPr bwMode="auto">
          <a:xfrm>
            <a:off x="7189421"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Activities (calls, meetings, mail sync)</a:t>
            </a:r>
          </a:p>
        </p:txBody>
      </p:sp>
      <p:sp>
        <p:nvSpPr>
          <p:cNvPr id="133" name="Rectangle 132">
            <a:extLst>
              <a:ext uri="{FF2B5EF4-FFF2-40B4-BE49-F238E27FC236}">
                <a16:creationId xmlns:a16="http://schemas.microsoft.com/office/drawing/2014/main" id="{8E331E9C-8D70-4A02-8D72-C1ECC91C9E86}"/>
              </a:ext>
            </a:extLst>
          </p:cNvPr>
          <p:cNvSpPr/>
          <p:nvPr/>
        </p:nvSpPr>
        <p:spPr bwMode="auto">
          <a:xfrm>
            <a:off x="8411668"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Export (DES, Athena)</a:t>
            </a:r>
          </a:p>
        </p:txBody>
      </p:sp>
      <p:sp>
        <p:nvSpPr>
          <p:cNvPr id="134" name="Rectangle 133">
            <a:extLst>
              <a:ext uri="{FF2B5EF4-FFF2-40B4-BE49-F238E27FC236}">
                <a16:creationId xmlns:a16="http://schemas.microsoft.com/office/drawing/2014/main" id="{156ABCD4-3C66-49EC-81D9-6D907249C238}"/>
              </a:ext>
            </a:extLst>
          </p:cNvPr>
          <p:cNvSpPr/>
          <p:nvPr/>
        </p:nvSpPr>
        <p:spPr bwMode="auto">
          <a:xfrm>
            <a:off x="9633915"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Sync (DSF Offline)</a:t>
            </a:r>
          </a:p>
        </p:txBody>
      </p:sp>
      <p:cxnSp>
        <p:nvCxnSpPr>
          <p:cNvPr id="135" name="Straight Connector 134">
            <a:extLst>
              <a:ext uri="{FF2B5EF4-FFF2-40B4-BE49-F238E27FC236}">
                <a16:creationId xmlns:a16="http://schemas.microsoft.com/office/drawing/2014/main" id="{08FCC501-A01D-4395-8943-B454E391A76F}"/>
              </a:ext>
            </a:extLst>
          </p:cNvPr>
          <p:cNvCxnSpPr/>
          <p:nvPr/>
        </p:nvCxnSpPr>
        <p:spPr>
          <a:xfrm>
            <a:off x="7144566" y="2788143"/>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6" name="Straight Connector 135">
            <a:extLst>
              <a:ext uri="{FF2B5EF4-FFF2-40B4-BE49-F238E27FC236}">
                <a16:creationId xmlns:a16="http://schemas.microsoft.com/office/drawing/2014/main" id="{418AB58D-18E4-45CB-B619-20013D12F385}"/>
              </a:ext>
            </a:extLst>
          </p:cNvPr>
          <p:cNvCxnSpPr/>
          <p:nvPr/>
        </p:nvCxnSpPr>
        <p:spPr>
          <a:xfrm>
            <a:off x="8366813" y="2788143"/>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7" name="Straight Connector 136">
            <a:extLst>
              <a:ext uri="{FF2B5EF4-FFF2-40B4-BE49-F238E27FC236}">
                <a16:creationId xmlns:a16="http://schemas.microsoft.com/office/drawing/2014/main" id="{8B2CD7E3-FBB9-441A-8565-A48D6C5AAE6F}"/>
              </a:ext>
            </a:extLst>
          </p:cNvPr>
          <p:cNvCxnSpPr/>
          <p:nvPr/>
        </p:nvCxnSpPr>
        <p:spPr>
          <a:xfrm>
            <a:off x="9589060" y="2788143"/>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38" name="Rectangle 137">
            <a:extLst>
              <a:ext uri="{FF2B5EF4-FFF2-40B4-BE49-F238E27FC236}">
                <a16:creationId xmlns:a16="http://schemas.microsoft.com/office/drawing/2014/main" id="{9179CDD1-05C9-47A5-976D-BF985F42A904}"/>
              </a:ext>
            </a:extLst>
          </p:cNvPr>
          <p:cNvSpPr/>
          <p:nvPr/>
        </p:nvSpPr>
        <p:spPr bwMode="auto">
          <a:xfrm>
            <a:off x="5967174"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Business Rules</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&amp; Validation</a:t>
            </a:r>
          </a:p>
        </p:txBody>
      </p:sp>
      <p:sp>
        <p:nvSpPr>
          <p:cNvPr id="139" name="Rectangle 138">
            <a:extLst>
              <a:ext uri="{FF2B5EF4-FFF2-40B4-BE49-F238E27FC236}">
                <a16:creationId xmlns:a16="http://schemas.microsoft.com/office/drawing/2014/main" id="{5C188C3B-78FF-41CA-9DC0-D6C09EAA7D48}"/>
              </a:ext>
            </a:extLst>
          </p:cNvPr>
          <p:cNvSpPr/>
          <p:nvPr/>
        </p:nvSpPr>
        <p:spPr bwMode="auto">
          <a:xfrm>
            <a:off x="7189421"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Authorization &amp; Security</a:t>
            </a:r>
          </a:p>
        </p:txBody>
      </p:sp>
      <p:sp>
        <p:nvSpPr>
          <p:cNvPr id="140" name="Rectangle 139">
            <a:extLst>
              <a:ext uri="{FF2B5EF4-FFF2-40B4-BE49-F238E27FC236}">
                <a16:creationId xmlns:a16="http://schemas.microsoft.com/office/drawing/2014/main" id="{F35FC12A-F664-4729-857A-7280F91021C7}"/>
              </a:ext>
            </a:extLst>
          </p:cNvPr>
          <p:cNvSpPr/>
          <p:nvPr/>
        </p:nvSpPr>
        <p:spPr bwMode="auto">
          <a:xfrm>
            <a:off x="8411668"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Auditing &amp; Change Tracking</a:t>
            </a:r>
          </a:p>
        </p:txBody>
      </p:sp>
      <p:sp>
        <p:nvSpPr>
          <p:cNvPr id="141" name="Rectangle 140">
            <a:extLst>
              <a:ext uri="{FF2B5EF4-FFF2-40B4-BE49-F238E27FC236}">
                <a16:creationId xmlns:a16="http://schemas.microsoft.com/office/drawing/2014/main" id="{98B495D3-2E61-4ED0-B4D9-46619B4E2B14}"/>
              </a:ext>
            </a:extLst>
          </p:cNvPr>
          <p:cNvSpPr/>
          <p:nvPr/>
        </p:nvSpPr>
        <p:spPr bwMode="auto">
          <a:xfrm>
            <a:off x="9633915"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Plugins, Events, Workflow</a:t>
            </a:r>
          </a:p>
        </p:txBody>
      </p:sp>
      <p:cxnSp>
        <p:nvCxnSpPr>
          <p:cNvPr id="142" name="Straight Connector 141">
            <a:extLst>
              <a:ext uri="{FF2B5EF4-FFF2-40B4-BE49-F238E27FC236}">
                <a16:creationId xmlns:a16="http://schemas.microsoft.com/office/drawing/2014/main" id="{A86783FC-498B-49DE-884D-9EF0E5BDBCD7}"/>
              </a:ext>
            </a:extLst>
          </p:cNvPr>
          <p:cNvCxnSpPr/>
          <p:nvPr/>
        </p:nvCxnSpPr>
        <p:spPr>
          <a:xfrm>
            <a:off x="7144566" y="387620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3" name="Straight Connector 142">
            <a:extLst>
              <a:ext uri="{FF2B5EF4-FFF2-40B4-BE49-F238E27FC236}">
                <a16:creationId xmlns:a16="http://schemas.microsoft.com/office/drawing/2014/main" id="{86CDDF4B-FE10-45F4-9D51-E8A0DB2EC340}"/>
              </a:ext>
            </a:extLst>
          </p:cNvPr>
          <p:cNvCxnSpPr/>
          <p:nvPr/>
        </p:nvCxnSpPr>
        <p:spPr>
          <a:xfrm>
            <a:off x="8366813" y="387620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4" name="Straight Connector 143">
            <a:extLst>
              <a:ext uri="{FF2B5EF4-FFF2-40B4-BE49-F238E27FC236}">
                <a16:creationId xmlns:a16="http://schemas.microsoft.com/office/drawing/2014/main" id="{AC3E1719-36D0-4708-8067-92B9B215C14A}"/>
              </a:ext>
            </a:extLst>
          </p:cNvPr>
          <p:cNvCxnSpPr/>
          <p:nvPr/>
        </p:nvCxnSpPr>
        <p:spPr>
          <a:xfrm>
            <a:off x="9589060" y="3876204"/>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45" name="Rectangle 144">
            <a:extLst>
              <a:ext uri="{FF2B5EF4-FFF2-40B4-BE49-F238E27FC236}">
                <a16:creationId xmlns:a16="http://schemas.microsoft.com/office/drawing/2014/main" id="{75B0983A-3BD4-414C-85CF-9C2C281140EA}"/>
              </a:ext>
            </a:extLst>
          </p:cNvPr>
          <p:cNvSpPr/>
          <p:nvPr/>
        </p:nvSpPr>
        <p:spPr bwMode="auto">
          <a:xfrm>
            <a:off x="5967174"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Model</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&amp; Schema</a:t>
            </a:r>
          </a:p>
        </p:txBody>
      </p:sp>
      <p:sp>
        <p:nvSpPr>
          <p:cNvPr id="146" name="Rectangle 145">
            <a:extLst>
              <a:ext uri="{FF2B5EF4-FFF2-40B4-BE49-F238E27FC236}">
                <a16:creationId xmlns:a16="http://schemas.microsoft.com/office/drawing/2014/main" id="{59BB6E3D-4BEA-4FAE-A0B2-8B99F1EA267F}"/>
              </a:ext>
            </a:extLst>
          </p:cNvPr>
          <p:cNvSpPr/>
          <p:nvPr/>
        </p:nvSpPr>
        <p:spPr bwMode="auto">
          <a:xfrm>
            <a:off x="7627136"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CDM (e.g. standard entities)</a:t>
            </a:r>
          </a:p>
        </p:txBody>
      </p:sp>
      <p:sp>
        <p:nvSpPr>
          <p:cNvPr id="147" name="Rectangle 146">
            <a:extLst>
              <a:ext uri="{FF2B5EF4-FFF2-40B4-BE49-F238E27FC236}">
                <a16:creationId xmlns:a16="http://schemas.microsoft.com/office/drawing/2014/main" id="{E7115847-B304-45BC-9CDF-7760FB8F7F9F}"/>
              </a:ext>
            </a:extLst>
          </p:cNvPr>
          <p:cNvSpPr/>
          <p:nvPr/>
        </p:nvSpPr>
        <p:spPr bwMode="auto">
          <a:xfrm>
            <a:off x="9287099"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Catalog &amp; API</a:t>
            </a:r>
          </a:p>
        </p:txBody>
      </p:sp>
      <p:cxnSp>
        <p:nvCxnSpPr>
          <p:cNvPr id="148" name="Straight Connector 147">
            <a:extLst>
              <a:ext uri="{FF2B5EF4-FFF2-40B4-BE49-F238E27FC236}">
                <a16:creationId xmlns:a16="http://schemas.microsoft.com/office/drawing/2014/main" id="{D189908E-20D4-4379-B1B4-7CFE19B107F3}"/>
              </a:ext>
            </a:extLst>
          </p:cNvPr>
          <p:cNvCxnSpPr/>
          <p:nvPr/>
        </p:nvCxnSpPr>
        <p:spPr>
          <a:xfrm>
            <a:off x="7566218" y="4961748"/>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9" name="Straight Connector 148">
            <a:extLst>
              <a:ext uri="{FF2B5EF4-FFF2-40B4-BE49-F238E27FC236}">
                <a16:creationId xmlns:a16="http://schemas.microsoft.com/office/drawing/2014/main" id="{2B2A1923-9F2E-470A-9E1D-8816D9A37126}"/>
              </a:ext>
            </a:extLst>
          </p:cNvPr>
          <p:cNvCxnSpPr/>
          <p:nvPr/>
        </p:nvCxnSpPr>
        <p:spPr>
          <a:xfrm>
            <a:off x="9226180" y="4961748"/>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50" name="Rectangle 149">
            <a:extLst>
              <a:ext uri="{FF2B5EF4-FFF2-40B4-BE49-F238E27FC236}">
                <a16:creationId xmlns:a16="http://schemas.microsoft.com/office/drawing/2014/main" id="{2954EE4A-0731-4082-8F39-AA53B25EAAD8}"/>
              </a:ext>
            </a:extLst>
          </p:cNvPr>
          <p:cNvSpPr/>
          <p:nvPr/>
        </p:nvSpPr>
        <p:spPr bwMode="auto">
          <a:xfrm>
            <a:off x="5967174"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Search</a:t>
            </a:r>
          </a:p>
        </p:txBody>
      </p:sp>
      <p:sp>
        <p:nvSpPr>
          <p:cNvPr id="151" name="Rectangle 150">
            <a:extLst>
              <a:ext uri="{FF2B5EF4-FFF2-40B4-BE49-F238E27FC236}">
                <a16:creationId xmlns:a16="http://schemas.microsoft.com/office/drawing/2014/main" id="{28B3FB61-CFD0-49CE-8373-A980422F6CE7}"/>
              </a:ext>
            </a:extLst>
          </p:cNvPr>
          <p:cNvSpPr/>
          <p:nvPr/>
        </p:nvSpPr>
        <p:spPr bwMode="auto">
          <a:xfrm>
            <a:off x="7189421"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Relational</a:t>
            </a:r>
          </a:p>
        </p:txBody>
      </p:sp>
      <p:sp>
        <p:nvSpPr>
          <p:cNvPr id="152" name="Rectangle 151">
            <a:extLst>
              <a:ext uri="{FF2B5EF4-FFF2-40B4-BE49-F238E27FC236}">
                <a16:creationId xmlns:a16="http://schemas.microsoft.com/office/drawing/2014/main" id="{6D307F6F-F8A8-428D-ACB1-3412984C37FD}"/>
              </a:ext>
            </a:extLst>
          </p:cNvPr>
          <p:cNvSpPr/>
          <p:nvPr/>
        </p:nvSpPr>
        <p:spPr bwMode="auto">
          <a:xfrm>
            <a:off x="8411668"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File/Blob</a:t>
            </a:r>
          </a:p>
        </p:txBody>
      </p:sp>
      <p:sp>
        <p:nvSpPr>
          <p:cNvPr id="153" name="Rectangle 152">
            <a:extLst>
              <a:ext uri="{FF2B5EF4-FFF2-40B4-BE49-F238E27FC236}">
                <a16:creationId xmlns:a16="http://schemas.microsoft.com/office/drawing/2014/main" id="{3424F44E-57E8-4406-848D-3690DEA9895C}"/>
              </a:ext>
            </a:extLst>
          </p:cNvPr>
          <p:cNvSpPr/>
          <p:nvPr/>
        </p:nvSpPr>
        <p:spPr bwMode="auto">
          <a:xfrm>
            <a:off x="9633915"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Key/Value</a:t>
            </a:r>
          </a:p>
        </p:txBody>
      </p:sp>
      <p:cxnSp>
        <p:nvCxnSpPr>
          <p:cNvPr id="154" name="Straight Connector 153">
            <a:extLst>
              <a:ext uri="{FF2B5EF4-FFF2-40B4-BE49-F238E27FC236}">
                <a16:creationId xmlns:a16="http://schemas.microsoft.com/office/drawing/2014/main" id="{C3FC1A08-59E0-43D9-ACD2-B5CC3B212532}"/>
              </a:ext>
            </a:extLst>
          </p:cNvPr>
          <p:cNvCxnSpPr/>
          <p:nvPr/>
        </p:nvCxnSpPr>
        <p:spPr>
          <a:xfrm>
            <a:off x="7144566" y="5991669"/>
            <a:ext cx="0" cy="236722"/>
          </a:xfrm>
          <a:prstGeom prst="line">
            <a:avLst/>
          </a:prstGeom>
          <a:noFill/>
          <a:ln w="3175" cap="flat" cmpd="sng" algn="ctr">
            <a:solidFill>
              <a:sysClr val="window" lastClr="FFFFFF">
                <a:lumMod val="85000"/>
              </a:sysClr>
            </a:solidFill>
            <a:prstDash val="dash"/>
            <a:headEnd type="none"/>
            <a:tailEnd type="none"/>
          </a:ln>
          <a:effectLst/>
        </p:spPr>
      </p:cxnSp>
      <p:cxnSp>
        <p:nvCxnSpPr>
          <p:cNvPr id="155" name="Straight Connector 154">
            <a:extLst>
              <a:ext uri="{FF2B5EF4-FFF2-40B4-BE49-F238E27FC236}">
                <a16:creationId xmlns:a16="http://schemas.microsoft.com/office/drawing/2014/main" id="{C39EDC7E-F366-4F95-AC00-DB64E42BDF2E}"/>
              </a:ext>
            </a:extLst>
          </p:cNvPr>
          <p:cNvCxnSpPr/>
          <p:nvPr/>
        </p:nvCxnSpPr>
        <p:spPr>
          <a:xfrm>
            <a:off x="8366813" y="5991669"/>
            <a:ext cx="0" cy="236722"/>
          </a:xfrm>
          <a:prstGeom prst="line">
            <a:avLst/>
          </a:prstGeom>
          <a:noFill/>
          <a:ln w="3175" cap="flat" cmpd="sng" algn="ctr">
            <a:solidFill>
              <a:sysClr val="window" lastClr="FFFFFF">
                <a:lumMod val="85000"/>
              </a:sysClr>
            </a:solidFill>
            <a:prstDash val="dash"/>
            <a:headEnd type="none"/>
            <a:tailEnd type="none"/>
          </a:ln>
          <a:effectLst/>
        </p:spPr>
      </p:cxnSp>
      <p:cxnSp>
        <p:nvCxnSpPr>
          <p:cNvPr id="156" name="Straight Connector 155">
            <a:extLst>
              <a:ext uri="{FF2B5EF4-FFF2-40B4-BE49-F238E27FC236}">
                <a16:creationId xmlns:a16="http://schemas.microsoft.com/office/drawing/2014/main" id="{EC425B8E-D453-482F-8113-F477D8D65E41}"/>
              </a:ext>
            </a:extLst>
          </p:cNvPr>
          <p:cNvCxnSpPr/>
          <p:nvPr/>
        </p:nvCxnSpPr>
        <p:spPr>
          <a:xfrm>
            <a:off x="9589060" y="5991669"/>
            <a:ext cx="0" cy="236722"/>
          </a:xfrm>
          <a:prstGeom prst="line">
            <a:avLst/>
          </a:prstGeom>
          <a:noFill/>
          <a:ln w="3175" cap="flat" cmpd="sng" algn="ctr">
            <a:solidFill>
              <a:sysClr val="window" lastClr="FFFFFF">
                <a:lumMod val="85000"/>
              </a:sysClr>
            </a:solidFill>
            <a:prstDash val="dash"/>
            <a:headEnd type="none"/>
            <a:tailEnd type="none"/>
          </a:ln>
          <a:effectLst/>
        </p:spPr>
      </p:cxnSp>
      <p:sp>
        <p:nvSpPr>
          <p:cNvPr id="157" name="Rectangle 156">
            <a:extLst>
              <a:ext uri="{FF2B5EF4-FFF2-40B4-BE49-F238E27FC236}">
                <a16:creationId xmlns:a16="http://schemas.microsoft.com/office/drawing/2014/main" id="{8210EF84-DD18-4F80-9172-0F0A12D12D41}"/>
              </a:ext>
            </a:extLst>
          </p:cNvPr>
          <p:cNvSpPr/>
          <p:nvPr/>
        </p:nvSpPr>
        <p:spPr bwMode="auto">
          <a:xfrm>
            <a:off x="10825225" y="1113640"/>
            <a:ext cx="987998" cy="5232383"/>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vert"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Segoe UI" pitchFamily="34" charset="0"/>
                <a:cs typeface="Segoe UI" pitchFamily="34" charset="0"/>
              </a:rPr>
              <a:t>Application lifestyle management</a:t>
            </a:r>
          </a:p>
        </p:txBody>
      </p:sp>
      <p:sp>
        <p:nvSpPr>
          <p:cNvPr id="158" name="Rectangle 157">
            <a:extLst>
              <a:ext uri="{FF2B5EF4-FFF2-40B4-BE49-F238E27FC236}">
                <a16:creationId xmlns:a16="http://schemas.microsoft.com/office/drawing/2014/main" id="{95EA103E-CBD1-41E3-9715-D74D99907601}"/>
              </a:ext>
            </a:extLst>
          </p:cNvPr>
          <p:cNvSpPr/>
          <p:nvPr/>
        </p:nvSpPr>
        <p:spPr bwMode="auto">
          <a:xfrm>
            <a:off x="10825224" y="1113639"/>
            <a:ext cx="585216" cy="2172347"/>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Sandbox Orgs</a:t>
            </a:r>
          </a:p>
        </p:txBody>
      </p:sp>
      <p:sp>
        <p:nvSpPr>
          <p:cNvPr id="159" name="Rectangle 158">
            <a:extLst>
              <a:ext uri="{FF2B5EF4-FFF2-40B4-BE49-F238E27FC236}">
                <a16:creationId xmlns:a16="http://schemas.microsoft.com/office/drawing/2014/main" id="{3A3C0A47-A4DF-4D5A-828C-743692523156}"/>
              </a:ext>
            </a:extLst>
          </p:cNvPr>
          <p:cNvSpPr/>
          <p:nvPr/>
        </p:nvSpPr>
        <p:spPr bwMode="auto">
          <a:xfrm>
            <a:off x="10825224" y="3285978"/>
            <a:ext cx="585216" cy="2172346"/>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Backup/restore (data + metadata)</a:t>
            </a:r>
          </a:p>
        </p:txBody>
      </p:sp>
      <p:sp>
        <p:nvSpPr>
          <p:cNvPr id="160" name="Rectangle 159">
            <a:extLst>
              <a:ext uri="{FF2B5EF4-FFF2-40B4-BE49-F238E27FC236}">
                <a16:creationId xmlns:a16="http://schemas.microsoft.com/office/drawing/2014/main" id="{AEDBDB94-20C5-4C78-9941-BC4413EC7B9A}"/>
              </a:ext>
            </a:extLst>
          </p:cNvPr>
          <p:cNvSpPr/>
          <p:nvPr/>
        </p:nvSpPr>
        <p:spPr bwMode="auto">
          <a:xfrm>
            <a:off x="10825224" y="5459591"/>
            <a:ext cx="585216" cy="886432"/>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Solutions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Diagnostics</a:t>
            </a:r>
          </a:p>
        </p:txBody>
      </p:sp>
      <p:cxnSp>
        <p:nvCxnSpPr>
          <p:cNvPr id="161" name="Straight Connector 160">
            <a:extLst>
              <a:ext uri="{FF2B5EF4-FFF2-40B4-BE49-F238E27FC236}">
                <a16:creationId xmlns:a16="http://schemas.microsoft.com/office/drawing/2014/main" id="{3E5BB069-CA58-474B-9008-B1F0F1D9BBE5}"/>
              </a:ext>
            </a:extLst>
          </p:cNvPr>
          <p:cNvCxnSpPr>
            <a:cxnSpLocks/>
          </p:cNvCxnSpPr>
          <p:nvPr/>
        </p:nvCxnSpPr>
        <p:spPr>
          <a:xfrm rot="5400000">
            <a:off x="11117832" y="307363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62" name="Straight Connector 161">
            <a:extLst>
              <a:ext uri="{FF2B5EF4-FFF2-40B4-BE49-F238E27FC236}">
                <a16:creationId xmlns:a16="http://schemas.microsoft.com/office/drawing/2014/main" id="{D6F8F2A6-AA4A-419E-A23D-1C5C7294871A}"/>
              </a:ext>
            </a:extLst>
          </p:cNvPr>
          <p:cNvCxnSpPr>
            <a:cxnSpLocks/>
          </p:cNvCxnSpPr>
          <p:nvPr/>
        </p:nvCxnSpPr>
        <p:spPr>
          <a:xfrm rot="5400000">
            <a:off x="11117832" y="5265751"/>
            <a:ext cx="0" cy="407987"/>
          </a:xfrm>
          <a:prstGeom prst="line">
            <a:avLst/>
          </a:prstGeom>
          <a:noFill/>
          <a:ln w="3175" cap="flat" cmpd="sng" algn="ctr">
            <a:solidFill>
              <a:sysClr val="window" lastClr="FFFFFF">
                <a:lumMod val="85000"/>
              </a:sysClr>
            </a:solidFill>
            <a:prstDash val="dash"/>
            <a:headEnd type="none"/>
            <a:tailEnd type="none"/>
          </a:ln>
          <a:effectLst/>
        </p:spPr>
      </p:cxnSp>
    </p:spTree>
    <p:extLst>
      <p:ext uri="{BB962C8B-B14F-4D97-AF65-F5344CB8AC3E}">
        <p14:creationId xmlns:p14="http://schemas.microsoft.com/office/powerpoint/2010/main" val="349331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01C1B8-A22A-44A2-9C47-5AF0414BA64A}"/>
              </a:ext>
            </a:extLst>
          </p:cNvPr>
          <p:cNvSpPr/>
          <p:nvPr/>
        </p:nvSpPr>
        <p:spPr bwMode="auto">
          <a:xfrm>
            <a:off x="5173884" y="0"/>
            <a:ext cx="7018116" cy="685800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2" name="Picture 2">
            <a:extLst>
              <a:ext uri="{FF2B5EF4-FFF2-40B4-BE49-F238E27FC236}">
                <a16:creationId xmlns:a16="http://schemas.microsoft.com/office/drawing/2014/main" id="{0192965E-D632-4160-B59E-7AC66E6B9E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384117" y="387350"/>
            <a:ext cx="6597650" cy="608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04572E-2A0A-4026-B03C-7E649236EF0A}"/>
              </a:ext>
            </a:extLst>
          </p:cNvPr>
          <p:cNvSpPr txBox="1"/>
          <p:nvPr/>
        </p:nvSpPr>
        <p:spPr>
          <a:xfrm>
            <a:off x="460374" y="3115939"/>
            <a:ext cx="4451986" cy="1890088"/>
          </a:xfrm>
          <a:prstGeom prst="rect">
            <a:avLst/>
          </a:prstGeom>
          <a:noFill/>
        </p:spPr>
        <p:txBody>
          <a:bodyPr wrap="square" lIns="0" tIns="146304" rIns="182880" bIns="146304" rtlCol="0">
            <a:noAutofit/>
          </a:bodyPr>
          <a:lstStyle/>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Unifies data in semantic consistency</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Open-source</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Growing selection of solutions that store data in CDM form</a:t>
            </a:r>
          </a:p>
        </p:txBody>
      </p:sp>
      <p:sp>
        <p:nvSpPr>
          <p:cNvPr id="8" name="TextBox 7">
            <a:extLst>
              <a:ext uri="{FF2B5EF4-FFF2-40B4-BE49-F238E27FC236}">
                <a16:creationId xmlns:a16="http://schemas.microsoft.com/office/drawing/2014/main" id="{9EE7230B-2CF9-4852-8FEC-44D74C185C81}"/>
              </a:ext>
            </a:extLst>
          </p:cNvPr>
          <p:cNvSpPr txBox="1"/>
          <p:nvPr/>
        </p:nvSpPr>
        <p:spPr>
          <a:xfrm>
            <a:off x="460374" y="2432675"/>
            <a:ext cx="4746625" cy="683264"/>
          </a:xfrm>
          <a:prstGeom prst="rect">
            <a:avLst/>
          </a:prstGeom>
          <a:noFill/>
        </p:spPr>
        <p:txBody>
          <a:bodyPr wrap="square" lIns="0" tIns="146304"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a:ea typeface="+mn-ea"/>
                <a:cs typeface="+mn-cs"/>
              </a:rPr>
              <a:t>The Common Data Service</a:t>
            </a:r>
          </a:p>
        </p:txBody>
      </p:sp>
    </p:spTree>
    <p:extLst>
      <p:ext uri="{BB962C8B-B14F-4D97-AF65-F5344CB8AC3E}">
        <p14:creationId xmlns:p14="http://schemas.microsoft.com/office/powerpoint/2010/main" val="18020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52038271"/>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9">
            <a:extLst>
              <a:ext uri="{FF2B5EF4-FFF2-40B4-BE49-F238E27FC236}">
                <a16:creationId xmlns:a16="http://schemas.microsoft.com/office/drawing/2014/main" id="{E0A92949-3043-485A-B0E8-4B0EB793C1F4}"/>
              </a:ext>
            </a:extLst>
          </p:cNvPr>
          <p:cNvSpPr/>
          <p:nvPr/>
        </p:nvSpPr>
        <p:spPr bwMode="auto">
          <a:xfrm rot="5400000" flipH="1">
            <a:off x="7307704" y="3704425"/>
            <a:ext cx="3022042" cy="1104307"/>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noFill/>
          <a:ln w="15875" cap="flat" cmpd="sng" algn="ctr">
            <a:gradFill flip="none" rotWithShape="1">
              <a:gsLst>
                <a:gs pos="0">
                  <a:schemeClr val="tx1">
                    <a:alpha val="24000"/>
                  </a:schemeClr>
                </a:gs>
                <a:gs pos="100000">
                  <a:schemeClr val="tx1"/>
                </a:gs>
              </a:gsLst>
              <a:lin ang="0" scaled="1"/>
              <a:tileRect/>
            </a:gradFill>
            <a:prstDash val="dash"/>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F32B5BEE-AC04-4EA5-9196-6753E34FF669}"/>
              </a:ext>
            </a:extLst>
          </p:cNvPr>
          <p:cNvSpPr/>
          <p:nvPr/>
        </p:nvSpPr>
        <p:spPr bwMode="auto">
          <a:xfrm>
            <a:off x="8113970" y="2555203"/>
            <a:ext cx="471893" cy="47189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109">
            <a:extLst>
              <a:ext uri="{FF2B5EF4-FFF2-40B4-BE49-F238E27FC236}">
                <a16:creationId xmlns:a16="http://schemas.microsoft.com/office/drawing/2014/main" id="{CDDD8483-15D7-4D70-9E21-AFFB3FE96AED}"/>
              </a:ext>
            </a:extLst>
          </p:cNvPr>
          <p:cNvSpPr/>
          <p:nvPr/>
        </p:nvSpPr>
        <p:spPr bwMode="auto">
          <a:xfrm rot="5400000" flipV="1">
            <a:off x="1971334" y="3704429"/>
            <a:ext cx="3022050" cy="1104307"/>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noFill/>
          <a:ln w="15875" cap="flat" cmpd="sng" algn="ctr">
            <a:gradFill flip="none" rotWithShape="1">
              <a:gsLst>
                <a:gs pos="0">
                  <a:schemeClr val="tx1">
                    <a:alpha val="24000"/>
                  </a:schemeClr>
                </a:gs>
                <a:gs pos="100000">
                  <a:schemeClr val="tx1"/>
                </a:gs>
              </a:gsLst>
              <a:lin ang="0" scaled="1"/>
              <a:tileRect/>
            </a:gradFill>
            <a:prstDash val="dash"/>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22EFCA39-FAF6-4537-9949-7808A37737E8}"/>
              </a:ext>
            </a:extLst>
          </p:cNvPr>
          <p:cNvSpPr/>
          <p:nvPr/>
        </p:nvSpPr>
        <p:spPr bwMode="auto">
          <a:xfrm>
            <a:off x="3520703" y="5510676"/>
            <a:ext cx="923405" cy="4061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6B3C5AA5-F6F9-4D8A-901B-38F306BEEC7C}"/>
              </a:ext>
            </a:extLst>
          </p:cNvPr>
          <p:cNvSpPr/>
          <p:nvPr/>
        </p:nvSpPr>
        <p:spPr bwMode="auto">
          <a:xfrm>
            <a:off x="6576297" y="2531115"/>
            <a:ext cx="1184716" cy="118471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EA4E9A90-5A00-4944-9795-582EA895DF66}"/>
              </a:ext>
            </a:extLst>
          </p:cNvPr>
          <p:cNvSpPr/>
          <p:nvPr/>
        </p:nvSpPr>
        <p:spPr bwMode="auto">
          <a:xfrm>
            <a:off x="4368385" y="2531115"/>
            <a:ext cx="1184716" cy="118471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BBF21939-64D5-45AE-8DBA-2337A4E78233}"/>
              </a:ext>
            </a:extLst>
          </p:cNvPr>
          <p:cNvSpPr>
            <a:spLocks noGrp="1"/>
          </p:cNvSpPr>
          <p:nvPr>
            <p:ph type="title"/>
          </p:nvPr>
        </p:nvSpPr>
        <p:spPr>
          <a:xfrm>
            <a:off x="242687" y="94575"/>
            <a:ext cx="11682664" cy="553998"/>
          </a:xfrm>
        </p:spPr>
        <p:txBody>
          <a:bodyPr vert="horz" wrap="square" lIns="0" tIns="0" rIns="0" bIns="0" rtlCol="0" anchor="t">
            <a:spAutoFit/>
          </a:bodyPr>
          <a:lstStyle/>
          <a:p>
            <a:pPr defTabSz="932742">
              <a:spcBef>
                <a:spcPct val="0"/>
              </a:spcBef>
            </a:pPr>
            <a:r>
              <a:rPr lang="en-US" sz="4000" b="1" spc="-147" dirty="0">
                <a:ln w="3175">
                  <a:noFill/>
                </a:ln>
                <a:solidFill>
                  <a:srgbClr val="7030A0"/>
                </a:solidFill>
                <a:ea typeface="+mn-ea"/>
                <a:cs typeface="Segoe UI" pitchFamily="34" charset="0"/>
              </a:rPr>
              <a:t>Azure + Power Platform = Build apps faster than ever before</a:t>
            </a:r>
          </a:p>
        </p:txBody>
      </p:sp>
      <p:cxnSp>
        <p:nvCxnSpPr>
          <p:cNvPr id="35" name="Straight Connector 34">
            <a:extLst>
              <a:ext uri="{FF2B5EF4-FFF2-40B4-BE49-F238E27FC236}">
                <a16:creationId xmlns:a16="http://schemas.microsoft.com/office/drawing/2014/main" id="{005CF0F6-CDCB-4F92-B963-735DF1CB13D1}"/>
              </a:ext>
            </a:extLst>
          </p:cNvPr>
          <p:cNvCxnSpPr/>
          <p:nvPr/>
        </p:nvCxnSpPr>
        <p:spPr>
          <a:xfrm>
            <a:off x="2043466" y="3544202"/>
            <a:ext cx="7496175"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4C7EDB8-A88C-4A89-9016-AD39709358B1}"/>
              </a:ext>
            </a:extLst>
          </p:cNvPr>
          <p:cNvCxnSpPr/>
          <p:nvPr/>
        </p:nvCxnSpPr>
        <p:spPr>
          <a:xfrm>
            <a:off x="2043466" y="4886181"/>
            <a:ext cx="7496175"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E7E73A-55A1-4FDE-B198-CFDAA88314C6}"/>
              </a:ext>
            </a:extLst>
          </p:cNvPr>
          <p:cNvSpPr/>
          <p:nvPr/>
        </p:nvSpPr>
        <p:spPr bwMode="auto">
          <a:xfrm>
            <a:off x="2063047" y="2623037"/>
            <a:ext cx="1104307"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Power</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Platform</a:t>
            </a:r>
          </a:p>
        </p:txBody>
      </p:sp>
      <p:sp>
        <p:nvSpPr>
          <p:cNvPr id="75" name="Rectangle 74">
            <a:extLst>
              <a:ext uri="{FF2B5EF4-FFF2-40B4-BE49-F238E27FC236}">
                <a16:creationId xmlns:a16="http://schemas.microsoft.com/office/drawing/2014/main" id="{C60A7F67-D8D0-4BFA-81D1-31A425BFFCB6}"/>
              </a:ext>
            </a:extLst>
          </p:cNvPr>
          <p:cNvSpPr/>
          <p:nvPr/>
        </p:nvSpPr>
        <p:spPr bwMode="auto">
          <a:xfrm>
            <a:off x="2063047" y="3965016"/>
            <a:ext cx="981360"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Azure </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services</a:t>
            </a:r>
          </a:p>
        </p:txBody>
      </p:sp>
      <p:sp>
        <p:nvSpPr>
          <p:cNvPr id="76" name="Rectangle 75">
            <a:extLst>
              <a:ext uri="{FF2B5EF4-FFF2-40B4-BE49-F238E27FC236}">
                <a16:creationId xmlns:a16="http://schemas.microsoft.com/office/drawing/2014/main" id="{3EE8E3A7-D28B-49F6-9862-3ADC8B4BD965}"/>
              </a:ext>
            </a:extLst>
          </p:cNvPr>
          <p:cNvSpPr/>
          <p:nvPr/>
        </p:nvSpPr>
        <p:spPr bwMode="auto">
          <a:xfrm>
            <a:off x="2063047" y="5306994"/>
            <a:ext cx="2065348"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Azure </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Data Services</a:t>
            </a:r>
          </a:p>
        </p:txBody>
      </p:sp>
      <p:sp>
        <p:nvSpPr>
          <p:cNvPr id="45" name="Rectangle 44">
            <a:extLst>
              <a:ext uri="{FF2B5EF4-FFF2-40B4-BE49-F238E27FC236}">
                <a16:creationId xmlns:a16="http://schemas.microsoft.com/office/drawing/2014/main" id="{31C4964B-B374-4838-A2ED-1D3345C20BE7}"/>
              </a:ext>
            </a:extLst>
          </p:cNvPr>
          <p:cNvSpPr/>
          <p:nvPr/>
        </p:nvSpPr>
        <p:spPr bwMode="auto">
          <a:xfrm>
            <a:off x="9737397" y="2363585"/>
            <a:ext cx="158873" cy="866778"/>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44">
            <a:extLst>
              <a:ext uri="{FF2B5EF4-FFF2-40B4-BE49-F238E27FC236}">
                <a16:creationId xmlns:a16="http://schemas.microsoft.com/office/drawing/2014/main" id="{6FA2B741-F970-4DF6-BC21-94D91AD0394F}"/>
              </a:ext>
            </a:extLst>
          </p:cNvPr>
          <p:cNvSpPr/>
          <p:nvPr/>
        </p:nvSpPr>
        <p:spPr bwMode="auto">
          <a:xfrm>
            <a:off x="9737397" y="3544203"/>
            <a:ext cx="158873" cy="2466402"/>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CC83065-A3AF-4C73-8263-A2E81B535327}"/>
              </a:ext>
            </a:extLst>
          </p:cNvPr>
          <p:cNvSpPr/>
          <p:nvPr/>
        </p:nvSpPr>
        <p:spPr bwMode="auto">
          <a:xfrm>
            <a:off x="10164779" y="2719324"/>
            <a:ext cx="1930400" cy="307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Every</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Developer</a:t>
            </a:r>
          </a:p>
        </p:txBody>
      </p:sp>
      <p:sp>
        <p:nvSpPr>
          <p:cNvPr id="83" name="Rectangle 82">
            <a:extLst>
              <a:ext uri="{FF2B5EF4-FFF2-40B4-BE49-F238E27FC236}">
                <a16:creationId xmlns:a16="http://schemas.microsoft.com/office/drawing/2014/main" id="{E955EC1A-2701-4C34-975B-420FCF650B2C}"/>
              </a:ext>
            </a:extLst>
          </p:cNvPr>
          <p:cNvSpPr/>
          <p:nvPr/>
        </p:nvSpPr>
        <p:spPr bwMode="auto">
          <a:xfrm>
            <a:off x="10164779" y="4059952"/>
            <a:ext cx="1930400" cy="740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Pro</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Developer</a:t>
            </a:r>
          </a:p>
        </p:txBody>
      </p:sp>
      <p:sp>
        <p:nvSpPr>
          <p:cNvPr id="46" name="Rectangle 44">
            <a:extLst>
              <a:ext uri="{FF2B5EF4-FFF2-40B4-BE49-F238E27FC236}">
                <a16:creationId xmlns:a16="http://schemas.microsoft.com/office/drawing/2014/main" id="{86FF114B-FA1F-42A5-9844-A5FA7F51A716}"/>
              </a:ext>
            </a:extLst>
          </p:cNvPr>
          <p:cNvSpPr/>
          <p:nvPr/>
        </p:nvSpPr>
        <p:spPr bwMode="auto">
          <a:xfrm rot="10800000">
            <a:off x="1733753" y="2363584"/>
            <a:ext cx="123267" cy="3657599"/>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42C99C07-D2E4-4976-89E5-6BBD88BB27D7}"/>
              </a:ext>
              <a:ext uri="{C183D7F6-B498-43B3-948B-1728B52AA6E4}">
                <adec:decorative xmlns:adec="http://schemas.microsoft.com/office/drawing/2017/decorative" val="1"/>
              </a:ext>
            </a:extLst>
          </p:cNvPr>
          <p:cNvGrpSpPr/>
          <p:nvPr/>
        </p:nvGrpSpPr>
        <p:grpSpPr>
          <a:xfrm>
            <a:off x="10190386" y="4956099"/>
            <a:ext cx="594360" cy="594360"/>
            <a:chOff x="1481404" y="2575560"/>
            <a:chExt cx="1379049" cy="1364768"/>
          </a:xfrm>
        </p:grpSpPr>
        <p:sp>
          <p:nvSpPr>
            <p:cNvPr id="130" name="Oval 57">
              <a:extLst>
                <a:ext uri="{FF2B5EF4-FFF2-40B4-BE49-F238E27FC236}">
                  <a16:creationId xmlns:a16="http://schemas.microsoft.com/office/drawing/2014/main" id="{CE027DFE-AF01-4AB8-8B76-315826587A92}"/>
                </a:ext>
              </a:extLst>
            </p:cNvPr>
            <p:cNvSpPr/>
            <p:nvPr/>
          </p:nvSpPr>
          <p:spPr bwMode="auto">
            <a:xfrm>
              <a:off x="1481404" y="2575560"/>
              <a:ext cx="1379049" cy="1364768"/>
            </a:xfrm>
            <a:prstGeom prst="ellipse">
              <a:avLst/>
            </a:prstGeom>
            <a:solidFill>
              <a:srgbClr val="5C2D91"/>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Graphic 93">
              <a:extLst>
                <a:ext uri="{FF2B5EF4-FFF2-40B4-BE49-F238E27FC236}">
                  <a16:creationId xmlns:a16="http://schemas.microsoft.com/office/drawing/2014/main" id="{32C54939-427F-44A2-9110-7B8F99A5F088}"/>
                </a:ext>
              </a:extLst>
            </p:cNvPr>
            <p:cNvSpPr/>
            <p:nvPr/>
          </p:nvSpPr>
          <p:spPr>
            <a:xfrm>
              <a:off x="1857087" y="2956707"/>
              <a:ext cx="586392" cy="575464"/>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FFB54675-30E7-46B0-B5C2-EF0B6D312ADB}"/>
              </a:ext>
              <a:ext uri="{C183D7F6-B498-43B3-948B-1728B52AA6E4}">
                <adec:decorative xmlns:adec="http://schemas.microsoft.com/office/drawing/2017/decorative" val="1"/>
              </a:ext>
            </a:extLst>
          </p:cNvPr>
          <p:cNvGrpSpPr/>
          <p:nvPr/>
        </p:nvGrpSpPr>
        <p:grpSpPr>
          <a:xfrm>
            <a:off x="10912886" y="4956099"/>
            <a:ext cx="594360" cy="594384"/>
            <a:chOff x="6797921" y="2575560"/>
            <a:chExt cx="1227994" cy="1337756"/>
          </a:xfrm>
        </p:grpSpPr>
        <p:sp>
          <p:nvSpPr>
            <p:cNvPr id="135" name="Oval 58">
              <a:extLst>
                <a:ext uri="{FF2B5EF4-FFF2-40B4-BE49-F238E27FC236}">
                  <a16:creationId xmlns:a16="http://schemas.microsoft.com/office/drawing/2014/main" id="{DA3875BE-251D-4C54-8763-99F39719EC73}"/>
                </a:ext>
              </a:extLst>
            </p:cNvPr>
            <p:cNvSpPr/>
            <p:nvPr/>
          </p:nvSpPr>
          <p:spPr bwMode="auto">
            <a:xfrm>
              <a:off x="6797921" y="2575560"/>
              <a:ext cx="1227994" cy="1337756"/>
            </a:xfrm>
            <a:prstGeom prst="ellipse">
              <a:avLst/>
            </a:prstGeom>
            <a:solidFill>
              <a:srgbClr val="0067B8"/>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6" name="Freeform 21">
              <a:extLst>
                <a:ext uri="{FF2B5EF4-FFF2-40B4-BE49-F238E27FC236}">
                  <a16:creationId xmlns:a16="http://schemas.microsoft.com/office/drawing/2014/main" id="{2158CA65-A899-4438-AF00-C9E9816920CD}"/>
                </a:ext>
              </a:extLst>
            </p:cNvPr>
            <p:cNvSpPr>
              <a:spLocks noChangeAspect="1" noEditPoints="1"/>
            </p:cNvSpPr>
            <p:nvPr/>
          </p:nvSpPr>
          <p:spPr bwMode="auto">
            <a:xfrm>
              <a:off x="7106891" y="2956402"/>
              <a:ext cx="586452" cy="576072"/>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Rectangle 136">
            <a:extLst>
              <a:ext uri="{FF2B5EF4-FFF2-40B4-BE49-F238E27FC236}">
                <a16:creationId xmlns:a16="http://schemas.microsoft.com/office/drawing/2014/main" id="{553AA327-FB38-4A85-8C04-9FB10A7E4B2A}"/>
              </a:ext>
            </a:extLst>
          </p:cNvPr>
          <p:cNvSpPr/>
          <p:nvPr/>
        </p:nvSpPr>
        <p:spPr bwMode="auto">
          <a:xfrm>
            <a:off x="10199284" y="5638614"/>
            <a:ext cx="576564" cy="3912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Visual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Studio</a:t>
            </a:r>
          </a:p>
        </p:txBody>
      </p:sp>
      <p:sp>
        <p:nvSpPr>
          <p:cNvPr id="138" name="Rectangle 137">
            <a:extLst>
              <a:ext uri="{FF2B5EF4-FFF2-40B4-BE49-F238E27FC236}">
                <a16:creationId xmlns:a16="http://schemas.microsoft.com/office/drawing/2014/main" id="{9AB9E4B5-7C3C-4095-B96D-572147A2FC6E}"/>
              </a:ext>
            </a:extLst>
          </p:cNvPr>
          <p:cNvSpPr/>
          <p:nvPr/>
        </p:nvSpPr>
        <p:spPr bwMode="auto">
          <a:xfrm>
            <a:off x="10921784" y="5638614"/>
            <a:ext cx="576564" cy="3912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VS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Code</a:t>
            </a:r>
          </a:p>
        </p:txBody>
      </p:sp>
      <p:grpSp>
        <p:nvGrpSpPr>
          <p:cNvPr id="33" name="Group 32">
            <a:extLst>
              <a:ext uri="{FF2B5EF4-FFF2-40B4-BE49-F238E27FC236}">
                <a16:creationId xmlns:a16="http://schemas.microsoft.com/office/drawing/2014/main" id="{1826A4B3-E98E-4E0D-939E-96A0B8D162E4}"/>
              </a:ext>
            </a:extLst>
          </p:cNvPr>
          <p:cNvGrpSpPr/>
          <p:nvPr/>
        </p:nvGrpSpPr>
        <p:grpSpPr>
          <a:xfrm>
            <a:off x="588263" y="3381886"/>
            <a:ext cx="1169627" cy="1342124"/>
            <a:chOff x="588263" y="2823370"/>
            <a:chExt cx="1169627" cy="1342124"/>
          </a:xfrm>
        </p:grpSpPr>
        <p:sp>
          <p:nvSpPr>
            <p:cNvPr id="139" name="Rectangle 138">
              <a:extLst>
                <a:ext uri="{FF2B5EF4-FFF2-40B4-BE49-F238E27FC236}">
                  <a16:creationId xmlns:a16="http://schemas.microsoft.com/office/drawing/2014/main" id="{4F147BEE-9A9D-4364-A97B-AF32EE276DC6}"/>
                </a:ext>
              </a:extLst>
            </p:cNvPr>
            <p:cNvSpPr/>
            <p:nvPr/>
          </p:nvSpPr>
          <p:spPr bwMode="auto">
            <a:xfrm>
              <a:off x="588263" y="3611496"/>
              <a:ext cx="116962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Segoe UI" pitchFamily="34" charset="0"/>
                  <a:cs typeface="Segoe UI Semibold" panose="020B0702040204020203" pitchFamily="34" charset="0"/>
                </a:rPr>
                <a:t>Azure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Segoe UI" pitchFamily="34" charset="0"/>
                  <a:cs typeface="Segoe UI Semibold" panose="020B0702040204020203" pitchFamily="34" charset="0"/>
                </a:rPr>
                <a:t>DevOps</a:t>
              </a:r>
            </a:p>
          </p:txBody>
        </p:sp>
        <p:pic>
          <p:nvPicPr>
            <p:cNvPr id="141" name="Graphic 140">
              <a:extLst>
                <a:ext uri="{FF2B5EF4-FFF2-40B4-BE49-F238E27FC236}">
                  <a16:creationId xmlns:a16="http://schemas.microsoft.com/office/drawing/2014/main" id="{EDD73539-FBED-4684-8022-B09863A3DF4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8584" y="2823370"/>
              <a:ext cx="708985" cy="708985"/>
            </a:xfrm>
            <a:prstGeom prst="rect">
              <a:avLst/>
            </a:prstGeom>
          </p:spPr>
        </p:pic>
      </p:grpSp>
      <p:sp>
        <p:nvSpPr>
          <p:cNvPr id="153" name="AutoShape 3">
            <a:extLst>
              <a:ext uri="{FF2B5EF4-FFF2-40B4-BE49-F238E27FC236}">
                <a16:creationId xmlns:a16="http://schemas.microsoft.com/office/drawing/2014/main" id="{5D9A6B98-6CB1-4F6D-A6F9-5A9F8114EA10}"/>
              </a:ext>
            </a:extLst>
          </p:cNvPr>
          <p:cNvSpPr>
            <a:spLocks noChangeAspect="1" noChangeArrowheads="1" noTextEdit="1"/>
          </p:cNvSpPr>
          <p:nvPr/>
        </p:nvSpPr>
        <p:spPr bwMode="auto">
          <a:xfrm>
            <a:off x="4658331" y="3777026"/>
            <a:ext cx="398044" cy="3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25811A7D-346A-4EEB-82BC-DE3977362BF8}"/>
              </a:ext>
            </a:extLst>
          </p:cNvPr>
          <p:cNvGrpSpPr/>
          <p:nvPr/>
        </p:nvGrpSpPr>
        <p:grpSpPr>
          <a:xfrm>
            <a:off x="3679748" y="3784174"/>
            <a:ext cx="931345" cy="897325"/>
            <a:chOff x="3619378" y="3225658"/>
            <a:chExt cx="931345" cy="897325"/>
          </a:xfrm>
        </p:grpSpPr>
        <p:sp>
          <p:nvSpPr>
            <p:cNvPr id="149" name="Rectangle 148">
              <a:extLst>
                <a:ext uri="{FF2B5EF4-FFF2-40B4-BE49-F238E27FC236}">
                  <a16:creationId xmlns:a16="http://schemas.microsoft.com/office/drawing/2014/main" id="{DED784CB-0B1E-4134-A7C0-41FD19CA5B40}"/>
                </a:ext>
              </a:extLst>
            </p:cNvPr>
            <p:cNvSpPr/>
            <p:nvPr/>
          </p:nvSpPr>
          <p:spPr bwMode="auto">
            <a:xfrm>
              <a:off x="3619378" y="3790584"/>
              <a:ext cx="931345"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API</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Management</a:t>
              </a:r>
            </a:p>
          </p:txBody>
        </p:sp>
        <p:pic>
          <p:nvPicPr>
            <p:cNvPr id="145" name="Graphic 144">
              <a:extLst>
                <a:ext uri="{FF2B5EF4-FFF2-40B4-BE49-F238E27FC236}">
                  <a16:creationId xmlns:a16="http://schemas.microsoft.com/office/drawing/2014/main" id="{372F115D-C4A0-4857-9316-AE29F915731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61250" y="3225658"/>
              <a:ext cx="447601" cy="447601"/>
            </a:xfrm>
            <a:prstGeom prst="rect">
              <a:avLst/>
            </a:prstGeom>
          </p:spPr>
        </p:pic>
      </p:grpSp>
      <p:grpSp>
        <p:nvGrpSpPr>
          <p:cNvPr id="7" name="Group 6">
            <a:extLst>
              <a:ext uri="{FF2B5EF4-FFF2-40B4-BE49-F238E27FC236}">
                <a16:creationId xmlns:a16="http://schemas.microsoft.com/office/drawing/2014/main" id="{EAEEB214-38EB-4361-B4CB-6DE1EC481423}"/>
              </a:ext>
            </a:extLst>
          </p:cNvPr>
          <p:cNvGrpSpPr/>
          <p:nvPr/>
        </p:nvGrpSpPr>
        <p:grpSpPr>
          <a:xfrm>
            <a:off x="5248666" y="3799083"/>
            <a:ext cx="671659" cy="882416"/>
            <a:chOff x="5018821" y="3240567"/>
            <a:chExt cx="671659" cy="882416"/>
          </a:xfrm>
        </p:grpSpPr>
        <p:sp>
          <p:nvSpPr>
            <p:cNvPr id="150" name="Rectangle 149">
              <a:extLst>
                <a:ext uri="{FF2B5EF4-FFF2-40B4-BE49-F238E27FC236}">
                  <a16:creationId xmlns:a16="http://schemas.microsoft.com/office/drawing/2014/main" id="{5DDA6A21-4E0F-4C7D-9625-7A12D8FB0A8F}"/>
                </a:ext>
              </a:extLst>
            </p:cNvPr>
            <p:cNvSpPr/>
            <p:nvPr/>
          </p:nvSpPr>
          <p:spPr bwMode="auto">
            <a:xfrm>
              <a:off x="5018821" y="3790584"/>
              <a:ext cx="671659"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Azure</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Functions</a:t>
              </a:r>
            </a:p>
          </p:txBody>
        </p:sp>
        <p:pic>
          <p:nvPicPr>
            <p:cNvPr id="146" name="Graphic 145">
              <a:extLst>
                <a:ext uri="{FF2B5EF4-FFF2-40B4-BE49-F238E27FC236}">
                  <a16:creationId xmlns:a16="http://schemas.microsoft.com/office/drawing/2014/main" id="{64236532-128F-4BB0-AA61-93D91B70BCA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55628" y="3240567"/>
              <a:ext cx="398044" cy="398044"/>
            </a:xfrm>
            <a:prstGeom prst="rect">
              <a:avLst/>
            </a:prstGeom>
          </p:spPr>
        </p:pic>
      </p:grpSp>
      <p:grpSp>
        <p:nvGrpSpPr>
          <p:cNvPr id="6" name="Group 5">
            <a:extLst>
              <a:ext uri="{FF2B5EF4-FFF2-40B4-BE49-F238E27FC236}">
                <a16:creationId xmlns:a16="http://schemas.microsoft.com/office/drawing/2014/main" id="{86B43B0C-821D-46D9-87FD-74777B7BE6D5}"/>
              </a:ext>
            </a:extLst>
          </p:cNvPr>
          <p:cNvGrpSpPr/>
          <p:nvPr/>
        </p:nvGrpSpPr>
        <p:grpSpPr>
          <a:xfrm>
            <a:off x="6557898" y="3797194"/>
            <a:ext cx="467172" cy="801205"/>
            <a:chOff x="6338050" y="3238678"/>
            <a:chExt cx="467172" cy="801205"/>
          </a:xfrm>
        </p:grpSpPr>
        <p:sp>
          <p:nvSpPr>
            <p:cNvPr id="151" name="Rectangle 150">
              <a:extLst>
                <a:ext uri="{FF2B5EF4-FFF2-40B4-BE49-F238E27FC236}">
                  <a16:creationId xmlns:a16="http://schemas.microsoft.com/office/drawing/2014/main" id="{7E7813F2-89D0-495E-823C-80D20658AAAA}"/>
                </a:ext>
              </a:extLst>
            </p:cNvPr>
            <p:cNvSpPr/>
            <p:nvPr/>
          </p:nvSpPr>
          <p:spPr bwMode="auto">
            <a:xfrm>
              <a:off x="6431373" y="3873684"/>
              <a:ext cx="28052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AKS</a:t>
              </a:r>
            </a:p>
          </p:txBody>
        </p:sp>
        <p:pic>
          <p:nvPicPr>
            <p:cNvPr id="147" name="Graphic 146">
              <a:extLst>
                <a:ext uri="{FF2B5EF4-FFF2-40B4-BE49-F238E27FC236}">
                  <a16:creationId xmlns:a16="http://schemas.microsoft.com/office/drawing/2014/main" id="{BBC54B5F-2D4D-4BA8-8AC3-E802B0483A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338050" y="3238678"/>
              <a:ext cx="467172" cy="467172"/>
            </a:xfrm>
            <a:prstGeom prst="rect">
              <a:avLst/>
            </a:prstGeom>
          </p:spPr>
        </p:pic>
      </p:grpSp>
      <p:grpSp>
        <p:nvGrpSpPr>
          <p:cNvPr id="5" name="Group 4">
            <a:extLst>
              <a:ext uri="{FF2B5EF4-FFF2-40B4-BE49-F238E27FC236}">
                <a16:creationId xmlns:a16="http://schemas.microsoft.com/office/drawing/2014/main" id="{F7B61D0D-38F6-4549-934C-05F7E9F73F6B}"/>
              </a:ext>
            </a:extLst>
          </p:cNvPr>
          <p:cNvGrpSpPr/>
          <p:nvPr/>
        </p:nvGrpSpPr>
        <p:grpSpPr>
          <a:xfrm>
            <a:off x="7662644" y="3772279"/>
            <a:ext cx="665630" cy="909220"/>
            <a:chOff x="7298098" y="3213763"/>
            <a:chExt cx="665630" cy="909220"/>
          </a:xfrm>
        </p:grpSpPr>
        <p:sp>
          <p:nvSpPr>
            <p:cNvPr id="152" name="Rectangle 151">
              <a:extLst>
                <a:ext uri="{FF2B5EF4-FFF2-40B4-BE49-F238E27FC236}">
                  <a16:creationId xmlns:a16="http://schemas.microsoft.com/office/drawing/2014/main" id="{E96FEC97-C129-4BCA-9C2A-2CA3AB6B19D9}"/>
                </a:ext>
              </a:extLst>
            </p:cNvPr>
            <p:cNvSpPr/>
            <p:nvPr/>
          </p:nvSpPr>
          <p:spPr bwMode="auto">
            <a:xfrm>
              <a:off x="7298098" y="3790584"/>
              <a:ext cx="66563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Cognitive</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Services</a:t>
              </a:r>
            </a:p>
          </p:txBody>
        </p:sp>
        <p:pic>
          <p:nvPicPr>
            <p:cNvPr id="148" name="Graphic 147">
              <a:extLst>
                <a:ext uri="{FF2B5EF4-FFF2-40B4-BE49-F238E27FC236}">
                  <a16:creationId xmlns:a16="http://schemas.microsoft.com/office/drawing/2014/main" id="{DA42F9D4-FA3F-48C9-8D5D-FE93B37461E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01165" y="3213763"/>
              <a:ext cx="459496" cy="459496"/>
            </a:xfrm>
            <a:prstGeom prst="rect">
              <a:avLst/>
            </a:prstGeom>
          </p:spPr>
        </p:pic>
      </p:grpSp>
      <p:grpSp>
        <p:nvGrpSpPr>
          <p:cNvPr id="9" name="Group 8">
            <a:extLst>
              <a:ext uri="{FF2B5EF4-FFF2-40B4-BE49-F238E27FC236}">
                <a16:creationId xmlns:a16="http://schemas.microsoft.com/office/drawing/2014/main" id="{14E58CEB-D08F-4CC7-B5BA-9E05149BEC90}"/>
              </a:ext>
            </a:extLst>
          </p:cNvPr>
          <p:cNvGrpSpPr/>
          <p:nvPr/>
        </p:nvGrpSpPr>
        <p:grpSpPr>
          <a:xfrm>
            <a:off x="3723193" y="5054016"/>
            <a:ext cx="720004" cy="779718"/>
            <a:chOff x="3724104" y="4495500"/>
            <a:chExt cx="720004" cy="779718"/>
          </a:xfrm>
        </p:grpSpPr>
        <p:sp>
          <p:nvSpPr>
            <p:cNvPr id="167" name="Rectangle 166">
              <a:extLst>
                <a:ext uri="{FF2B5EF4-FFF2-40B4-BE49-F238E27FC236}">
                  <a16:creationId xmlns:a16="http://schemas.microsoft.com/office/drawing/2014/main" id="{E5AE4454-C150-4C49-9863-D09D95E35559}"/>
                </a:ext>
              </a:extLst>
            </p:cNvPr>
            <p:cNvSpPr/>
            <p:nvPr/>
          </p:nvSpPr>
          <p:spPr bwMode="auto">
            <a:xfrm>
              <a:off x="3724104" y="5109019"/>
              <a:ext cx="720004"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SQL Azure</a:t>
              </a:r>
            </a:p>
          </p:txBody>
        </p:sp>
        <p:pic>
          <p:nvPicPr>
            <p:cNvPr id="164" name="Graphic 163">
              <a:extLst>
                <a:ext uri="{FF2B5EF4-FFF2-40B4-BE49-F238E27FC236}">
                  <a16:creationId xmlns:a16="http://schemas.microsoft.com/office/drawing/2014/main" id="{C3885115-1F2C-4C8F-83D9-65285F3B2E4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872994" y="4495500"/>
              <a:ext cx="422225" cy="422225"/>
            </a:xfrm>
            <a:prstGeom prst="rect">
              <a:avLst/>
            </a:prstGeom>
          </p:spPr>
        </p:pic>
      </p:grpSp>
      <p:grpSp>
        <p:nvGrpSpPr>
          <p:cNvPr id="11" name="Group 10">
            <a:extLst>
              <a:ext uri="{FF2B5EF4-FFF2-40B4-BE49-F238E27FC236}">
                <a16:creationId xmlns:a16="http://schemas.microsoft.com/office/drawing/2014/main" id="{9D1AE99D-6F14-43C5-9FE0-FD87A84D812B}"/>
              </a:ext>
            </a:extLst>
          </p:cNvPr>
          <p:cNvGrpSpPr/>
          <p:nvPr/>
        </p:nvGrpSpPr>
        <p:grpSpPr>
          <a:xfrm>
            <a:off x="7311700" y="5053685"/>
            <a:ext cx="779764" cy="863149"/>
            <a:chOff x="7311700" y="4495169"/>
            <a:chExt cx="779764" cy="863149"/>
          </a:xfrm>
        </p:grpSpPr>
        <p:sp>
          <p:nvSpPr>
            <p:cNvPr id="169" name="Rectangle 168">
              <a:extLst>
                <a:ext uri="{FF2B5EF4-FFF2-40B4-BE49-F238E27FC236}">
                  <a16:creationId xmlns:a16="http://schemas.microsoft.com/office/drawing/2014/main" id="{2241D4F3-B267-47C9-9C5F-4F8272835CF9}"/>
                </a:ext>
              </a:extLst>
            </p:cNvPr>
            <p:cNvSpPr/>
            <p:nvPr/>
          </p:nvSpPr>
          <p:spPr bwMode="auto">
            <a:xfrm>
              <a:off x="7311700" y="5025919"/>
              <a:ext cx="779764"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SQL Data</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Warehouse</a:t>
              </a:r>
            </a:p>
          </p:txBody>
        </p:sp>
        <p:pic>
          <p:nvPicPr>
            <p:cNvPr id="165" name="Graphic 164">
              <a:extLst>
                <a:ext uri="{FF2B5EF4-FFF2-40B4-BE49-F238E27FC236}">
                  <a16:creationId xmlns:a16="http://schemas.microsoft.com/office/drawing/2014/main" id="{9AE40709-0239-4DCA-AA8C-E86BB0D5B0ED}"/>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473087" y="4495169"/>
              <a:ext cx="456991" cy="456991"/>
            </a:xfrm>
            <a:prstGeom prst="rect">
              <a:avLst/>
            </a:prstGeom>
          </p:spPr>
        </p:pic>
      </p:grpSp>
      <p:grpSp>
        <p:nvGrpSpPr>
          <p:cNvPr id="10" name="Group 9">
            <a:extLst>
              <a:ext uri="{FF2B5EF4-FFF2-40B4-BE49-F238E27FC236}">
                <a16:creationId xmlns:a16="http://schemas.microsoft.com/office/drawing/2014/main" id="{D9E5E7ED-3351-4A8A-B9E0-A026E17826C1}"/>
              </a:ext>
            </a:extLst>
          </p:cNvPr>
          <p:cNvGrpSpPr/>
          <p:nvPr/>
        </p:nvGrpSpPr>
        <p:grpSpPr>
          <a:xfrm>
            <a:off x="4907606" y="4966999"/>
            <a:ext cx="791883" cy="866735"/>
            <a:chOff x="4976278" y="4408483"/>
            <a:chExt cx="791883" cy="866735"/>
          </a:xfrm>
        </p:grpSpPr>
        <p:sp>
          <p:nvSpPr>
            <p:cNvPr id="168" name="Rectangle 167">
              <a:extLst>
                <a:ext uri="{FF2B5EF4-FFF2-40B4-BE49-F238E27FC236}">
                  <a16:creationId xmlns:a16="http://schemas.microsoft.com/office/drawing/2014/main" id="{1F304483-E7F0-4CC1-B3D4-EEEFB8F44BB5}"/>
                </a:ext>
              </a:extLst>
            </p:cNvPr>
            <p:cNvSpPr/>
            <p:nvPr/>
          </p:nvSpPr>
          <p:spPr bwMode="auto">
            <a:xfrm>
              <a:off x="4976278" y="5109019"/>
              <a:ext cx="79188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Cosmos DB</a:t>
              </a:r>
            </a:p>
          </p:txBody>
        </p:sp>
        <p:pic>
          <p:nvPicPr>
            <p:cNvPr id="166" name="Graphic 165">
              <a:extLst>
                <a:ext uri="{FF2B5EF4-FFF2-40B4-BE49-F238E27FC236}">
                  <a16:creationId xmlns:a16="http://schemas.microsoft.com/office/drawing/2014/main" id="{2E51B666-FB02-4F7E-BD7B-DD0168819F6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107164" y="4408483"/>
              <a:ext cx="530110" cy="530110"/>
            </a:xfrm>
            <a:prstGeom prst="rect">
              <a:avLst/>
            </a:prstGeom>
          </p:spPr>
        </p:pic>
      </p:grpSp>
      <p:grpSp>
        <p:nvGrpSpPr>
          <p:cNvPr id="12" name="Group 11">
            <a:extLst>
              <a:ext uri="{FF2B5EF4-FFF2-40B4-BE49-F238E27FC236}">
                <a16:creationId xmlns:a16="http://schemas.microsoft.com/office/drawing/2014/main" id="{D62D8C7D-85BB-446F-9239-09039EE18508}"/>
              </a:ext>
            </a:extLst>
          </p:cNvPr>
          <p:cNvGrpSpPr/>
          <p:nvPr/>
        </p:nvGrpSpPr>
        <p:grpSpPr>
          <a:xfrm>
            <a:off x="6163898" y="5036776"/>
            <a:ext cx="683392" cy="963157"/>
            <a:chOff x="6299933" y="4478260"/>
            <a:chExt cx="683392" cy="963157"/>
          </a:xfrm>
        </p:grpSpPr>
        <p:sp>
          <p:nvSpPr>
            <p:cNvPr id="84" name="Rectangle 83">
              <a:extLst>
                <a:ext uri="{FF2B5EF4-FFF2-40B4-BE49-F238E27FC236}">
                  <a16:creationId xmlns:a16="http://schemas.microsoft.com/office/drawing/2014/main" id="{9486FBD1-7F7F-48E2-A5F2-8C2073DBDB23}"/>
                </a:ext>
              </a:extLst>
            </p:cNvPr>
            <p:cNvSpPr/>
            <p:nvPr/>
          </p:nvSpPr>
          <p:spPr bwMode="auto">
            <a:xfrm>
              <a:off x="6299933" y="5109018"/>
              <a:ext cx="683392"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Azure </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Data Lake</a:t>
              </a:r>
            </a:p>
          </p:txBody>
        </p:sp>
        <p:pic>
          <p:nvPicPr>
            <p:cNvPr id="85" name="Picture 84" descr=" Data Lake Analytics">
              <a:extLst>
                <a:ext uri="{FF2B5EF4-FFF2-40B4-BE49-F238E27FC236}">
                  <a16:creationId xmlns:a16="http://schemas.microsoft.com/office/drawing/2014/main" id="{6A1121DF-6EC8-41AA-B081-2D5D2A33092E}"/>
                </a:ext>
              </a:extLst>
            </p:cNvPr>
            <p:cNvPicPr>
              <a:picLocks noChangeAspect="1"/>
            </p:cNvPicPr>
            <p:nvPr/>
          </p:nvPicPr>
          <p:blipFill>
            <a:blip r:embed="rId19"/>
            <a:stretch>
              <a:fillRect/>
            </a:stretch>
          </p:blipFill>
          <p:spPr>
            <a:xfrm>
              <a:off x="6458425" y="4478260"/>
              <a:ext cx="366408" cy="486218"/>
            </a:xfrm>
            <a:prstGeom prst="rect">
              <a:avLst/>
            </a:prstGeom>
          </p:spPr>
        </p:pic>
      </p:grpSp>
      <p:grpSp>
        <p:nvGrpSpPr>
          <p:cNvPr id="32" name="Group 31">
            <a:extLst>
              <a:ext uri="{FF2B5EF4-FFF2-40B4-BE49-F238E27FC236}">
                <a16:creationId xmlns:a16="http://schemas.microsoft.com/office/drawing/2014/main" id="{F6E8E7A9-64CA-4B6D-B203-19311FF302F3}"/>
              </a:ext>
            </a:extLst>
          </p:cNvPr>
          <p:cNvGrpSpPr/>
          <p:nvPr/>
        </p:nvGrpSpPr>
        <p:grpSpPr>
          <a:xfrm>
            <a:off x="3520703" y="2270676"/>
            <a:ext cx="782320" cy="982260"/>
            <a:chOff x="3792408" y="1823206"/>
            <a:chExt cx="782320" cy="982260"/>
          </a:xfrm>
        </p:grpSpPr>
        <p:grpSp>
          <p:nvGrpSpPr>
            <p:cNvPr id="25" name="Group 24">
              <a:extLst>
                <a:ext uri="{FF2B5EF4-FFF2-40B4-BE49-F238E27FC236}">
                  <a16:creationId xmlns:a16="http://schemas.microsoft.com/office/drawing/2014/main" id="{7DAB8BCC-FE31-4067-9EC7-840591626F48}"/>
                </a:ext>
              </a:extLst>
            </p:cNvPr>
            <p:cNvGrpSpPr/>
            <p:nvPr/>
          </p:nvGrpSpPr>
          <p:grpSpPr>
            <a:xfrm>
              <a:off x="3792408" y="1823206"/>
              <a:ext cx="782320" cy="782320"/>
              <a:chOff x="4405710" y="1823206"/>
              <a:chExt cx="782320" cy="782320"/>
            </a:xfrm>
          </p:grpSpPr>
          <p:sp>
            <p:nvSpPr>
              <p:cNvPr id="87" name="Oval 86">
                <a:extLst>
                  <a:ext uri="{FF2B5EF4-FFF2-40B4-BE49-F238E27FC236}">
                    <a16:creationId xmlns:a16="http://schemas.microsoft.com/office/drawing/2014/main" id="{C53D501B-8DF6-4EC0-BA3B-EDFF817DDE05}"/>
                  </a:ext>
                </a:extLst>
              </p:cNvPr>
              <p:cNvSpPr/>
              <p:nvPr/>
            </p:nvSpPr>
            <p:spPr bwMode="auto">
              <a:xfrm>
                <a:off x="4405710" y="1823206"/>
                <a:ext cx="782320" cy="782320"/>
              </a:xfrm>
              <a:prstGeom prst="ellipse">
                <a:avLst/>
              </a:prstGeom>
              <a:solidFill>
                <a:srgbClr val="FFC000"/>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8" name="Group 12">
                <a:extLst>
                  <a:ext uri="{FF2B5EF4-FFF2-40B4-BE49-F238E27FC236}">
                    <a16:creationId xmlns:a16="http://schemas.microsoft.com/office/drawing/2014/main" id="{91AC6CC8-6520-416B-B2F5-07921927B338}"/>
                  </a:ext>
                </a:extLst>
              </p:cNvPr>
              <p:cNvGrpSpPr>
                <a:grpSpLocks noChangeAspect="1"/>
              </p:cNvGrpSpPr>
              <p:nvPr/>
            </p:nvGrpSpPr>
            <p:grpSpPr bwMode="auto">
              <a:xfrm>
                <a:off x="4616712" y="2077502"/>
                <a:ext cx="360316" cy="273730"/>
                <a:chOff x="4543" y="2176"/>
                <a:chExt cx="258" cy="196"/>
              </a:xfrm>
              <a:solidFill>
                <a:schemeClr val="tx1"/>
              </a:solidFill>
            </p:grpSpPr>
            <p:sp>
              <p:nvSpPr>
                <p:cNvPr id="89" name="Freeform 13">
                  <a:extLst>
                    <a:ext uri="{FF2B5EF4-FFF2-40B4-BE49-F238E27FC236}">
                      <a16:creationId xmlns:a16="http://schemas.microsoft.com/office/drawing/2014/main" id="{B604BB3B-5F58-458E-A9C4-4D58E82CF21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0" name="Freeform 14">
                  <a:extLst>
                    <a:ext uri="{FF2B5EF4-FFF2-40B4-BE49-F238E27FC236}">
                      <a16:creationId xmlns:a16="http://schemas.microsoft.com/office/drawing/2014/main" id="{42E404A0-2AD0-432B-BA7D-311527353446}"/>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Freeform 15">
                  <a:extLst>
                    <a:ext uri="{FF2B5EF4-FFF2-40B4-BE49-F238E27FC236}">
                      <a16:creationId xmlns:a16="http://schemas.microsoft.com/office/drawing/2014/main" id="{84105E4B-0F1F-4EE2-9255-70136D102F28}"/>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Freeform 16">
                  <a:extLst>
                    <a:ext uri="{FF2B5EF4-FFF2-40B4-BE49-F238E27FC236}">
                      <a16:creationId xmlns:a16="http://schemas.microsoft.com/office/drawing/2014/main" id="{E1E94535-7D00-4994-8F19-F290DD1B77AC}"/>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Freeform 17">
                  <a:extLst>
                    <a:ext uri="{FF2B5EF4-FFF2-40B4-BE49-F238E27FC236}">
                      <a16:creationId xmlns:a16="http://schemas.microsoft.com/office/drawing/2014/main" id="{B08C5BD6-DF09-4BEA-AF2B-B9F323B3396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170" name="Rectangle 169">
              <a:extLst>
                <a:ext uri="{FF2B5EF4-FFF2-40B4-BE49-F238E27FC236}">
                  <a16:creationId xmlns:a16="http://schemas.microsoft.com/office/drawing/2014/main" id="{B52C2A4E-F2E2-4299-8457-99EED42B5970}"/>
                </a:ext>
              </a:extLst>
            </p:cNvPr>
            <p:cNvSpPr/>
            <p:nvPr/>
          </p:nvSpPr>
          <p:spPr bwMode="auto">
            <a:xfrm>
              <a:off x="3995271" y="2679292"/>
              <a:ext cx="376594" cy="126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31" name="Group 30">
            <a:extLst>
              <a:ext uri="{FF2B5EF4-FFF2-40B4-BE49-F238E27FC236}">
                <a16:creationId xmlns:a16="http://schemas.microsoft.com/office/drawing/2014/main" id="{A459F8AC-AFEC-4DF7-9D5E-424CC13B450D}"/>
              </a:ext>
            </a:extLst>
          </p:cNvPr>
          <p:cNvGrpSpPr/>
          <p:nvPr/>
        </p:nvGrpSpPr>
        <p:grpSpPr>
          <a:xfrm>
            <a:off x="4630251" y="2270676"/>
            <a:ext cx="1126540" cy="1087253"/>
            <a:chOff x="4898033" y="1823206"/>
            <a:chExt cx="1126540" cy="1087253"/>
          </a:xfrm>
        </p:grpSpPr>
        <p:grpSp>
          <p:nvGrpSpPr>
            <p:cNvPr id="26" name="Group 25">
              <a:extLst>
                <a:ext uri="{FF2B5EF4-FFF2-40B4-BE49-F238E27FC236}">
                  <a16:creationId xmlns:a16="http://schemas.microsoft.com/office/drawing/2014/main" id="{17551A68-8A81-4150-94E8-05B4FAEE491F}"/>
                </a:ext>
              </a:extLst>
            </p:cNvPr>
            <p:cNvGrpSpPr/>
            <p:nvPr/>
          </p:nvGrpSpPr>
          <p:grpSpPr>
            <a:xfrm>
              <a:off x="5070143" y="1823206"/>
              <a:ext cx="782320" cy="782320"/>
              <a:chOff x="5509666" y="1823206"/>
              <a:chExt cx="782320" cy="782320"/>
            </a:xfrm>
          </p:grpSpPr>
          <p:sp>
            <p:nvSpPr>
              <p:cNvPr id="98" name="Oval 97">
                <a:extLst>
                  <a:ext uri="{FF2B5EF4-FFF2-40B4-BE49-F238E27FC236}">
                    <a16:creationId xmlns:a16="http://schemas.microsoft.com/office/drawing/2014/main" id="{5AB4507E-CCF1-41D7-9F3D-CE57330D0C87}"/>
                  </a:ext>
                </a:extLst>
              </p:cNvPr>
              <p:cNvSpPr/>
              <p:nvPr/>
            </p:nvSpPr>
            <p:spPr bwMode="auto">
              <a:xfrm>
                <a:off x="5509666" y="1823206"/>
                <a:ext cx="782320" cy="782320"/>
              </a:xfrm>
              <a:prstGeom prst="ellipse">
                <a:avLst/>
              </a:prstGeom>
              <a:solidFill>
                <a:srgbClr val="5C005C"/>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9" name="Group 4">
                <a:extLst>
                  <a:ext uri="{FF2B5EF4-FFF2-40B4-BE49-F238E27FC236}">
                    <a16:creationId xmlns:a16="http://schemas.microsoft.com/office/drawing/2014/main" id="{E1399CE0-C195-4004-B044-7C2365D1E431}"/>
                  </a:ext>
                </a:extLst>
              </p:cNvPr>
              <p:cNvGrpSpPr>
                <a:grpSpLocks noChangeAspect="1"/>
              </p:cNvGrpSpPr>
              <p:nvPr/>
            </p:nvGrpSpPr>
            <p:grpSpPr bwMode="auto">
              <a:xfrm>
                <a:off x="5722049" y="2076787"/>
                <a:ext cx="357521" cy="275124"/>
                <a:chOff x="2880" y="2176"/>
                <a:chExt cx="256" cy="197"/>
              </a:xfrm>
              <a:solidFill>
                <a:srgbClr val="D2D2D2"/>
              </a:solidFill>
            </p:grpSpPr>
            <p:sp>
              <p:nvSpPr>
                <p:cNvPr id="100" name="Freeform 5">
                  <a:extLst>
                    <a:ext uri="{FF2B5EF4-FFF2-40B4-BE49-F238E27FC236}">
                      <a16:creationId xmlns:a16="http://schemas.microsoft.com/office/drawing/2014/main" id="{63FBBCA9-463D-485B-8AF9-07B0F3B46F07}"/>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6">
                  <a:extLst>
                    <a:ext uri="{FF2B5EF4-FFF2-40B4-BE49-F238E27FC236}">
                      <a16:creationId xmlns:a16="http://schemas.microsoft.com/office/drawing/2014/main" id="{1F93A438-9B7A-4293-AD8B-6D82C950DF5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2" name="Freeform 7">
                  <a:extLst>
                    <a:ext uri="{FF2B5EF4-FFF2-40B4-BE49-F238E27FC236}">
                      <a16:creationId xmlns:a16="http://schemas.microsoft.com/office/drawing/2014/main" id="{11F95798-84A3-49A3-A53F-AFA635CB441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8">
                  <a:extLst>
                    <a:ext uri="{FF2B5EF4-FFF2-40B4-BE49-F238E27FC236}">
                      <a16:creationId xmlns:a16="http://schemas.microsoft.com/office/drawing/2014/main" id="{6EF37E04-53FC-4650-8A07-81317085436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Freeform 9">
                  <a:extLst>
                    <a:ext uri="{FF2B5EF4-FFF2-40B4-BE49-F238E27FC236}">
                      <a16:creationId xmlns:a16="http://schemas.microsoft.com/office/drawing/2014/main" id="{2ABEA582-E5FB-4E95-B474-12B242EB4E7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71" name="Rectangle 170">
              <a:extLst>
                <a:ext uri="{FF2B5EF4-FFF2-40B4-BE49-F238E27FC236}">
                  <a16:creationId xmlns:a16="http://schemas.microsoft.com/office/drawing/2014/main" id="{79DF8EE5-8556-4EF8-8C85-EB25C96936E7}"/>
                </a:ext>
              </a:extLst>
            </p:cNvPr>
            <p:cNvSpPr/>
            <p:nvPr/>
          </p:nvSpPr>
          <p:spPr bwMode="auto">
            <a:xfrm>
              <a:off x="4898033" y="2678984"/>
              <a:ext cx="1126540" cy="231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Apps</a:t>
              </a:r>
            </a:p>
          </p:txBody>
        </p:sp>
      </p:grpSp>
      <p:grpSp>
        <p:nvGrpSpPr>
          <p:cNvPr id="30" name="Group 29">
            <a:extLst>
              <a:ext uri="{FF2B5EF4-FFF2-40B4-BE49-F238E27FC236}">
                <a16:creationId xmlns:a16="http://schemas.microsoft.com/office/drawing/2014/main" id="{06D8B83F-141A-4BBF-A87A-719693871644}"/>
              </a:ext>
            </a:extLst>
          </p:cNvPr>
          <p:cNvGrpSpPr/>
          <p:nvPr/>
        </p:nvGrpSpPr>
        <p:grpSpPr>
          <a:xfrm>
            <a:off x="6084019" y="2270676"/>
            <a:ext cx="1060963" cy="1080960"/>
            <a:chOff x="6601196" y="1823206"/>
            <a:chExt cx="1060963" cy="1080960"/>
          </a:xfrm>
        </p:grpSpPr>
        <p:grpSp>
          <p:nvGrpSpPr>
            <p:cNvPr id="27" name="Group 26">
              <a:extLst>
                <a:ext uri="{FF2B5EF4-FFF2-40B4-BE49-F238E27FC236}">
                  <a16:creationId xmlns:a16="http://schemas.microsoft.com/office/drawing/2014/main" id="{E223B3B6-24A1-457C-AF31-FCA0DCDE8F6D}"/>
                </a:ext>
              </a:extLst>
            </p:cNvPr>
            <p:cNvGrpSpPr/>
            <p:nvPr/>
          </p:nvGrpSpPr>
          <p:grpSpPr>
            <a:xfrm>
              <a:off x="6740517" y="1823206"/>
              <a:ext cx="782320" cy="782320"/>
              <a:chOff x="6613622" y="1823206"/>
              <a:chExt cx="782320" cy="782320"/>
            </a:xfrm>
          </p:grpSpPr>
          <p:sp>
            <p:nvSpPr>
              <p:cNvPr id="94" name="Oval 93">
                <a:extLst>
                  <a:ext uri="{FF2B5EF4-FFF2-40B4-BE49-F238E27FC236}">
                    <a16:creationId xmlns:a16="http://schemas.microsoft.com/office/drawing/2014/main" id="{C88A1E60-7B84-4A75-B9FF-FE595FFACFCB}"/>
                  </a:ext>
                </a:extLst>
              </p:cNvPr>
              <p:cNvSpPr/>
              <p:nvPr/>
            </p:nvSpPr>
            <p:spPr bwMode="auto">
              <a:xfrm>
                <a:off x="6613622" y="1823206"/>
                <a:ext cx="782320" cy="782320"/>
              </a:xfrm>
              <a:prstGeom prst="ellipse">
                <a:avLst/>
              </a:prstGeom>
              <a:solidFill>
                <a:srgbClr val="287EFF"/>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5" name="Group 94">
                <a:extLst>
                  <a:ext uri="{FF2B5EF4-FFF2-40B4-BE49-F238E27FC236}">
                    <a16:creationId xmlns:a16="http://schemas.microsoft.com/office/drawing/2014/main" id="{AF5374F7-F1EA-4850-8DB4-D1A2423400FC}"/>
                  </a:ext>
                </a:extLst>
              </p:cNvPr>
              <p:cNvGrpSpPr/>
              <p:nvPr/>
            </p:nvGrpSpPr>
            <p:grpSpPr>
              <a:xfrm>
                <a:off x="6809522" y="2066020"/>
                <a:ext cx="390519" cy="296692"/>
                <a:chOff x="-1146792" y="678443"/>
                <a:chExt cx="1017587" cy="773113"/>
              </a:xfrm>
              <a:solidFill>
                <a:srgbClr val="D2D2D2"/>
              </a:solidFill>
            </p:grpSpPr>
            <p:sp>
              <p:nvSpPr>
                <p:cNvPr id="96" name="Freeform 5">
                  <a:extLst>
                    <a:ext uri="{FF2B5EF4-FFF2-40B4-BE49-F238E27FC236}">
                      <a16:creationId xmlns:a16="http://schemas.microsoft.com/office/drawing/2014/main" id="{6DD98EE3-FAEB-46AB-B95C-A2209A2F41B4}"/>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6">
                  <a:extLst>
                    <a:ext uri="{FF2B5EF4-FFF2-40B4-BE49-F238E27FC236}">
                      <a16:creationId xmlns:a16="http://schemas.microsoft.com/office/drawing/2014/main" id="{FF12AC46-F2F6-4EAA-A64A-0C2CE00E3C8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72" name="Rectangle 171">
              <a:extLst>
                <a:ext uri="{FF2B5EF4-FFF2-40B4-BE49-F238E27FC236}">
                  <a16:creationId xmlns:a16="http://schemas.microsoft.com/office/drawing/2014/main" id="{92FAC76E-1BEA-498F-AFFE-97CE552E9116}"/>
                </a:ext>
              </a:extLst>
            </p:cNvPr>
            <p:cNvSpPr/>
            <p:nvPr/>
          </p:nvSpPr>
          <p:spPr bwMode="auto">
            <a:xfrm>
              <a:off x="6601196" y="2672692"/>
              <a:ext cx="1060963" cy="231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Automate</a:t>
              </a:r>
            </a:p>
          </p:txBody>
        </p:sp>
      </p:grpSp>
      <p:grpSp>
        <p:nvGrpSpPr>
          <p:cNvPr id="29" name="Group 28">
            <a:extLst>
              <a:ext uri="{FF2B5EF4-FFF2-40B4-BE49-F238E27FC236}">
                <a16:creationId xmlns:a16="http://schemas.microsoft.com/office/drawing/2014/main" id="{59265AEB-E7EF-4933-BF84-289F836EEDC1}"/>
              </a:ext>
            </a:extLst>
          </p:cNvPr>
          <p:cNvGrpSpPr/>
          <p:nvPr/>
        </p:nvGrpSpPr>
        <p:grpSpPr>
          <a:xfrm>
            <a:off x="7472209" y="2270676"/>
            <a:ext cx="1060963" cy="1087192"/>
            <a:chOff x="8097466" y="1823267"/>
            <a:chExt cx="1060963" cy="1087192"/>
          </a:xfrm>
        </p:grpSpPr>
        <p:grpSp>
          <p:nvGrpSpPr>
            <p:cNvPr id="28" name="Group 27">
              <a:extLst>
                <a:ext uri="{FF2B5EF4-FFF2-40B4-BE49-F238E27FC236}">
                  <a16:creationId xmlns:a16="http://schemas.microsoft.com/office/drawing/2014/main" id="{FBA94559-0815-4044-B88D-C6CDA3304C53}"/>
                </a:ext>
              </a:extLst>
            </p:cNvPr>
            <p:cNvGrpSpPr/>
            <p:nvPr/>
          </p:nvGrpSpPr>
          <p:grpSpPr>
            <a:xfrm>
              <a:off x="8234755" y="1823267"/>
              <a:ext cx="786384" cy="786384"/>
              <a:chOff x="7720803" y="1823267"/>
              <a:chExt cx="786384" cy="786384"/>
            </a:xfrm>
          </p:grpSpPr>
          <p:sp>
            <p:nvSpPr>
              <p:cNvPr id="140" name="Oval 139">
                <a:extLst>
                  <a:ext uri="{FF2B5EF4-FFF2-40B4-BE49-F238E27FC236}">
                    <a16:creationId xmlns:a16="http://schemas.microsoft.com/office/drawing/2014/main" id="{9781B824-DE02-4B3A-8596-333CFF9DD30B}"/>
                  </a:ext>
                </a:extLst>
              </p:cNvPr>
              <p:cNvSpPr/>
              <p:nvPr/>
            </p:nvSpPr>
            <p:spPr bwMode="auto">
              <a:xfrm>
                <a:off x="7720803" y="1823267"/>
                <a:ext cx="786384" cy="786384"/>
              </a:xfrm>
              <a:prstGeom prst="ellipse">
                <a:avLst/>
              </a:prstGeom>
              <a:solidFill>
                <a:srgbClr val="14848F"/>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42" name="Picture 141" descr="A picture containing drawing&#10;&#10;Description automatically generated">
                <a:extLst>
                  <a:ext uri="{FF2B5EF4-FFF2-40B4-BE49-F238E27FC236}">
                    <a16:creationId xmlns:a16="http://schemas.microsoft.com/office/drawing/2014/main" id="{B17A1C3E-0057-413D-B570-1DB3A8593397}"/>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906538" y="2021454"/>
                <a:ext cx="413842" cy="413842"/>
              </a:xfrm>
              <a:prstGeom prst="rect">
                <a:avLst/>
              </a:prstGeom>
            </p:spPr>
          </p:pic>
        </p:grpSp>
        <p:sp>
          <p:nvSpPr>
            <p:cNvPr id="173" name="Rectangle 172">
              <a:extLst>
                <a:ext uri="{FF2B5EF4-FFF2-40B4-BE49-F238E27FC236}">
                  <a16:creationId xmlns:a16="http://schemas.microsoft.com/office/drawing/2014/main" id="{F9504D77-FA42-4213-B16E-2F2942FF0EE9}"/>
                </a:ext>
              </a:extLst>
            </p:cNvPr>
            <p:cNvSpPr/>
            <p:nvPr/>
          </p:nvSpPr>
          <p:spPr bwMode="auto">
            <a:xfrm>
              <a:off x="8097466" y="2681429"/>
              <a:ext cx="1060963" cy="229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Virtual Agents</a:t>
              </a:r>
            </a:p>
          </p:txBody>
        </p:sp>
      </p:grpSp>
      <p:sp>
        <p:nvSpPr>
          <p:cNvPr id="109" name="Rectangle 115">
            <a:extLst>
              <a:ext uri="{FF2B5EF4-FFF2-40B4-BE49-F238E27FC236}">
                <a16:creationId xmlns:a16="http://schemas.microsoft.com/office/drawing/2014/main" id="{42561E65-A954-45F2-94C7-AE546615403A}"/>
              </a:ext>
            </a:extLst>
          </p:cNvPr>
          <p:cNvSpPr/>
          <p:nvPr/>
        </p:nvSpPr>
        <p:spPr bwMode="auto">
          <a:xfrm rot="9676055">
            <a:off x="3390862" y="5494697"/>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noFill/>
          <a:ln w="1587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Rectangle 115">
            <a:extLst>
              <a:ext uri="{FF2B5EF4-FFF2-40B4-BE49-F238E27FC236}">
                <a16:creationId xmlns:a16="http://schemas.microsoft.com/office/drawing/2014/main" id="{35C4008C-9682-4A2A-9016-8938DC9FD76E}"/>
              </a:ext>
            </a:extLst>
          </p:cNvPr>
          <p:cNvSpPr/>
          <p:nvPr/>
        </p:nvSpPr>
        <p:spPr bwMode="auto">
          <a:xfrm rot="9676055" flipH="1" flipV="1">
            <a:off x="8574009" y="2775663"/>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noFill/>
          <a:ln w="1587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2154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xmlns:asvg="http://schemas.microsoft.com/office/drawing/2016/SVG/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93B6-5D02-4EF2-90FC-F1C08DB4F626}"/>
              </a:ext>
            </a:extLst>
          </p:cNvPr>
          <p:cNvSpPr>
            <a:spLocks noGrp="1"/>
          </p:cNvSpPr>
          <p:nvPr>
            <p:ph type="title"/>
          </p:nvPr>
        </p:nvSpPr>
        <p:spPr>
          <a:xfrm>
            <a:off x="0" y="0"/>
            <a:ext cx="10962053" cy="721895"/>
          </a:xfrm>
        </p:spPr>
        <p:txBody>
          <a:bodyPr>
            <a:normAutofit/>
          </a:bodyPr>
          <a:lstStyle/>
          <a:p>
            <a:r>
              <a:rPr lang="en-US" sz="4000" b="1" spc="-147" dirty="0">
                <a:ln w="3175">
                  <a:noFill/>
                </a:ln>
                <a:solidFill>
                  <a:srgbClr val="7030A0"/>
                </a:solidFill>
                <a:ea typeface="+mn-ea"/>
                <a:cs typeface="Segoe UI" pitchFamily="34" charset="0"/>
              </a:rPr>
              <a:t>Deeper integration with Azure resources</a:t>
            </a:r>
          </a:p>
        </p:txBody>
      </p:sp>
      <p:pic>
        <p:nvPicPr>
          <p:cNvPr id="9" name="Picture 8" descr="A screenshot of a cell phone&#10;&#10;Description automatically generated">
            <a:extLst>
              <a:ext uri="{FF2B5EF4-FFF2-40B4-BE49-F238E27FC236}">
                <a16:creationId xmlns:a16="http://schemas.microsoft.com/office/drawing/2014/main" id="{6C4DFCD7-A273-4E9A-A13F-625D34FB8121}"/>
              </a:ext>
            </a:extLst>
          </p:cNvPr>
          <p:cNvPicPr>
            <a:picLocks noChangeAspect="1"/>
          </p:cNvPicPr>
          <p:nvPr/>
        </p:nvPicPr>
        <p:blipFill rotWithShape="1">
          <a:blip r:embed="rId2">
            <a:extLst>
              <a:ext uri="{28A0092B-C50C-407E-A947-70E740481C1C}">
                <a14:useLocalDpi xmlns:a14="http://schemas.microsoft.com/office/drawing/2010/main" val="0"/>
              </a:ext>
            </a:extLst>
          </a:blip>
          <a:srcRect b="13536"/>
          <a:stretch/>
        </p:blipFill>
        <p:spPr>
          <a:xfrm>
            <a:off x="1420599" y="721895"/>
            <a:ext cx="9707106" cy="5025085"/>
          </a:xfrm>
          <a:prstGeom prst="rect">
            <a:avLst/>
          </a:prstGeom>
        </p:spPr>
      </p:pic>
    </p:spTree>
    <p:extLst>
      <p:ext uri="{BB962C8B-B14F-4D97-AF65-F5344CB8AC3E}">
        <p14:creationId xmlns:p14="http://schemas.microsoft.com/office/powerpoint/2010/main" val="3550004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normAutofit fontScale="92500" lnSpcReduction="20000"/>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normAutofit fontScale="92500" lnSpcReduction="20000"/>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normAutofit fontScale="92500" lnSpcReduction="20000"/>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5"/>
            <a:ext cx="11018520" cy="1443789"/>
          </a:xfrm>
        </p:spPr>
        <p:txBody>
          <a:bodyPr>
            <a:normAutofit/>
          </a:bodyPr>
          <a:lstStyle/>
          <a:p>
            <a:r>
              <a:rPr lang="en-US" dirty="0">
                <a:solidFill>
                  <a:srgbClr val="7030A0"/>
                </a:solidFill>
              </a:rPr>
              <a:t>Types of Power Apps</a:t>
            </a:r>
            <a:br>
              <a:rPr lang="en-US" dirty="0">
                <a:solidFill>
                  <a:srgbClr val="7030A0"/>
                </a:solidFill>
              </a:rPr>
            </a:br>
            <a:r>
              <a:rPr lang="en-US" dirty="0">
                <a:solidFill>
                  <a:srgbClr val="7030A0"/>
                </a:solidFill>
              </a:rPr>
              <a:t>    			- </a:t>
            </a:r>
            <a:r>
              <a:rPr lang="en-US" sz="3200" dirty="0">
                <a:solidFill>
                  <a:srgbClr val="7030A0"/>
                </a:solidFill>
              </a:rPr>
              <a:t>Model Driven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688311"/>
            <a:ext cx="11018520" cy="553998"/>
          </a:xfrm>
        </p:spPr>
        <p:txBody>
          <a:bodyPr>
            <a:normAutofit fontScale="90000"/>
          </a:bodyPr>
          <a:lstStyle/>
          <a:p>
            <a:r>
              <a:rPr lang="en-US"/>
              <a:t>Put your data to work with the </a:t>
            </a:r>
            <a:r>
              <a:rPr lang="en-US" b="1" spc="0">
                <a:ln>
                  <a:noFill/>
                </a:ln>
                <a:solidFill>
                  <a:srgbClr val="0078D7"/>
                </a:solidFill>
                <a:latin typeface="Segoe UI Semibold" panose="020B0702040204020203" pitchFamily="34" charset="0"/>
                <a:cs typeface="Segoe UI Semibold" panose="020B0702040204020203" pitchFamily="34" charset="0"/>
              </a:rPr>
              <a:t>Common Data Service</a:t>
            </a:r>
            <a:endParaRPr lang="en-US"/>
          </a:p>
        </p:txBody>
      </p:sp>
      <p:sp>
        <p:nvSpPr>
          <p:cNvPr id="13" name="Text Placeholder 7">
            <a:extLst>
              <a:ext uri="{FF2B5EF4-FFF2-40B4-BE49-F238E27FC236}">
                <a16:creationId xmlns:a16="http://schemas.microsoft.com/office/drawing/2014/main" id="{E7DFD70F-739B-4844-BE10-7826E2388B2F}"/>
              </a:ext>
            </a:extLst>
          </p:cNvPr>
          <p:cNvSpPr txBox="1">
            <a:spLocks/>
          </p:cNvSpPr>
          <p:nvPr/>
        </p:nvSpPr>
        <p:spPr>
          <a:xfrm>
            <a:off x="588262" y="2296658"/>
            <a:ext cx="5362549" cy="3262432"/>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“Out-of-the-box” data store for your apps</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Advanced security, business logic and rules</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Jumpstart apps with the Common Data Model</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Dynamics 365, Office 365, and Azure data is available, augmented by industry partners </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Extend to your own needs and integrate across your apps and services </a:t>
            </a:r>
          </a:p>
        </p:txBody>
      </p:sp>
      <p:cxnSp>
        <p:nvCxnSpPr>
          <p:cNvPr id="131" name="Straight Connector 130">
            <a:extLst>
              <a:ext uri="{FF2B5EF4-FFF2-40B4-BE49-F238E27FC236}">
                <a16:creationId xmlns:a16="http://schemas.microsoft.com/office/drawing/2014/main" id="{3B6DB591-0227-4FA3-97E4-7591B90F953F}"/>
              </a:ext>
            </a:extLst>
          </p:cNvPr>
          <p:cNvCxnSpPr>
            <a:cxnSpLocks/>
          </p:cNvCxnSpPr>
          <p:nvPr/>
        </p:nvCxnSpPr>
        <p:spPr>
          <a:xfrm>
            <a:off x="6151534" y="2368098"/>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A screenshot of a computer screen&#10;&#10;Description generated with very high confidence">
            <a:extLst>
              <a:ext uri="{FF2B5EF4-FFF2-40B4-BE49-F238E27FC236}">
                <a16:creationId xmlns:a16="http://schemas.microsoft.com/office/drawing/2014/main" id="{B7A0DEE9-CA8C-4C6B-ADCA-C000C742F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432" y="2296658"/>
            <a:ext cx="8469310" cy="2858035"/>
          </a:xfrm>
          <a:prstGeom prst="rect">
            <a:avLst/>
          </a:prstGeom>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A66A4-DF14-45E2-BBC3-2DD8DEE41906}"/>
              </a:ext>
            </a:extLst>
          </p:cNvPr>
          <p:cNvSpPr>
            <a:spLocks noGrp="1"/>
          </p:cNvSpPr>
          <p:nvPr>
            <p:ph type="title"/>
          </p:nvPr>
        </p:nvSpPr>
        <p:spPr>
          <a:xfrm>
            <a:off x="0" y="-6263"/>
            <a:ext cx="9144000" cy="615553"/>
          </a:xfrm>
        </p:spPr>
        <p:txBody>
          <a:bodyPr/>
          <a:lstStyle/>
          <a:p>
            <a:r>
              <a:rPr lang="en-US" sz="4000" spc="-147" dirty="0">
                <a:solidFill>
                  <a:srgbClr val="7030A0"/>
                </a:solidFill>
              </a:rPr>
              <a:t>What type of components can I add ? </a:t>
            </a:r>
          </a:p>
        </p:txBody>
      </p:sp>
      <p:sp>
        <p:nvSpPr>
          <p:cNvPr id="102" name="Text Placeholder 101">
            <a:extLst>
              <a:ext uri="{FF2B5EF4-FFF2-40B4-BE49-F238E27FC236}">
                <a16:creationId xmlns:a16="http://schemas.microsoft.com/office/drawing/2014/main" id="{1D3C5EC9-9456-421B-86F0-007B1DE255E5}"/>
              </a:ext>
            </a:extLst>
          </p:cNvPr>
          <p:cNvSpPr>
            <a:spLocks noGrp="1"/>
          </p:cNvSpPr>
          <p:nvPr>
            <p:ph type="body" sz="quarter" idx="10"/>
          </p:nvPr>
        </p:nvSpPr>
        <p:spPr>
          <a:xfrm>
            <a:off x="336028" y="985772"/>
            <a:ext cx="4488996" cy="369332"/>
          </a:xfrm>
        </p:spPr>
        <p:txBody>
          <a:bodyPr/>
          <a:lstStyle/>
          <a:p>
            <a:pPr marL="457200" indent="-457200">
              <a:buFont typeface="Arial" panose="020B0604020202020204" pitchFamily="34" charset="0"/>
              <a:buChar char="•"/>
            </a:pPr>
            <a:r>
              <a:rPr lang="en-US" sz="2400" dirty="0"/>
              <a:t>Field control on the form</a:t>
            </a:r>
          </a:p>
        </p:txBody>
      </p:sp>
      <p:pic>
        <p:nvPicPr>
          <p:cNvPr id="9" name="Picture 8">
            <a:extLst>
              <a:ext uri="{FF2B5EF4-FFF2-40B4-BE49-F238E27FC236}">
                <a16:creationId xmlns:a16="http://schemas.microsoft.com/office/drawing/2014/main" id="{BC274CAD-A3FB-4C88-A7AE-72629FE29F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80336" y="905137"/>
            <a:ext cx="3227995" cy="624198"/>
          </a:xfrm>
          <a:prstGeom prst="rect">
            <a:avLst/>
          </a:prstGeom>
        </p:spPr>
      </p:pic>
      <p:pic>
        <p:nvPicPr>
          <p:cNvPr id="10" name="Picture 9">
            <a:extLst>
              <a:ext uri="{FF2B5EF4-FFF2-40B4-BE49-F238E27FC236}">
                <a16:creationId xmlns:a16="http://schemas.microsoft.com/office/drawing/2014/main" id="{6CFD07AF-8D99-4ED5-8F3D-6BA21342615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74376" y="905137"/>
            <a:ext cx="3123094" cy="778883"/>
          </a:xfrm>
          <a:prstGeom prst="rect">
            <a:avLst/>
          </a:prstGeom>
        </p:spPr>
      </p:pic>
      <p:pic>
        <p:nvPicPr>
          <p:cNvPr id="11" name="Picture 10">
            <a:extLst>
              <a:ext uri="{FF2B5EF4-FFF2-40B4-BE49-F238E27FC236}">
                <a16:creationId xmlns:a16="http://schemas.microsoft.com/office/drawing/2014/main" id="{A85EE3C9-0A98-4975-A82E-B51314CB9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74376" y="1886737"/>
            <a:ext cx="2974600" cy="1526762"/>
          </a:xfrm>
          <a:prstGeom prst="rect">
            <a:avLst/>
          </a:prstGeom>
        </p:spPr>
      </p:pic>
      <p:pic>
        <p:nvPicPr>
          <p:cNvPr id="13" name="Picture 12">
            <a:extLst>
              <a:ext uri="{FF2B5EF4-FFF2-40B4-BE49-F238E27FC236}">
                <a16:creationId xmlns:a16="http://schemas.microsoft.com/office/drawing/2014/main" id="{B645102C-37ED-4B1C-9289-B99E3B617F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99660" y="1886737"/>
            <a:ext cx="3885182" cy="1474639"/>
          </a:xfrm>
          <a:prstGeom prst="rect">
            <a:avLst/>
          </a:prstGeom>
        </p:spPr>
      </p:pic>
      <p:pic>
        <p:nvPicPr>
          <p:cNvPr id="14" name="Picture 13">
            <a:extLst>
              <a:ext uri="{FF2B5EF4-FFF2-40B4-BE49-F238E27FC236}">
                <a16:creationId xmlns:a16="http://schemas.microsoft.com/office/drawing/2014/main" id="{5A90B222-91DB-4E52-B66C-5A29EE33711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99660" y="2650118"/>
            <a:ext cx="2865916" cy="1027035"/>
          </a:xfrm>
          <a:prstGeom prst="rect">
            <a:avLst/>
          </a:prstGeom>
        </p:spPr>
      </p:pic>
      <p:pic>
        <p:nvPicPr>
          <p:cNvPr id="15" name="Picture 14">
            <a:extLst>
              <a:ext uri="{FF2B5EF4-FFF2-40B4-BE49-F238E27FC236}">
                <a16:creationId xmlns:a16="http://schemas.microsoft.com/office/drawing/2014/main" id="{CDF56FE8-8AE8-4AB5-95A1-E8B23C5D7FD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54428" y="2650118"/>
            <a:ext cx="2139214" cy="3115702"/>
          </a:xfrm>
          <a:prstGeom prst="rect">
            <a:avLst/>
          </a:prstGeom>
        </p:spPr>
      </p:pic>
      <p:pic>
        <p:nvPicPr>
          <p:cNvPr id="16" name="Picture 15">
            <a:extLst>
              <a:ext uri="{FF2B5EF4-FFF2-40B4-BE49-F238E27FC236}">
                <a16:creationId xmlns:a16="http://schemas.microsoft.com/office/drawing/2014/main" id="{C0A057D9-62D6-4F52-8F32-3C78E287EF7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97523" y="3698353"/>
            <a:ext cx="3383912" cy="1994599"/>
          </a:xfrm>
          <a:prstGeom prst="rect">
            <a:avLst/>
          </a:prstGeom>
        </p:spPr>
      </p:pic>
      <p:sp>
        <p:nvSpPr>
          <p:cNvPr id="2" name="Rectangle 1">
            <a:extLst>
              <a:ext uri="{FF2B5EF4-FFF2-40B4-BE49-F238E27FC236}">
                <a16:creationId xmlns:a16="http://schemas.microsoft.com/office/drawing/2014/main" id="{8790768C-DC5E-439C-A5FC-9EEA3E5AE2F1}"/>
              </a:ext>
            </a:extLst>
          </p:cNvPr>
          <p:cNvSpPr/>
          <p:nvPr/>
        </p:nvSpPr>
        <p:spPr>
          <a:xfrm>
            <a:off x="363429" y="1904419"/>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Entity grid\sub grid</a:t>
            </a:r>
          </a:p>
        </p:txBody>
      </p:sp>
      <p:sp>
        <p:nvSpPr>
          <p:cNvPr id="4" name="Rectangle 3">
            <a:extLst>
              <a:ext uri="{FF2B5EF4-FFF2-40B4-BE49-F238E27FC236}">
                <a16:creationId xmlns:a16="http://schemas.microsoft.com/office/drawing/2014/main" id="{6543AEFB-5F56-4E8E-8EED-1A8D772D18DD}"/>
              </a:ext>
            </a:extLst>
          </p:cNvPr>
          <p:cNvSpPr/>
          <p:nvPr/>
        </p:nvSpPr>
        <p:spPr>
          <a:xfrm>
            <a:off x="363429" y="2782465"/>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Unbound controls</a:t>
            </a:r>
          </a:p>
        </p:txBody>
      </p:sp>
      <p:sp>
        <p:nvSpPr>
          <p:cNvPr id="5" name="Rectangle 4">
            <a:extLst>
              <a:ext uri="{FF2B5EF4-FFF2-40B4-BE49-F238E27FC236}">
                <a16:creationId xmlns:a16="http://schemas.microsoft.com/office/drawing/2014/main" id="{13281C6A-5905-4D7C-A04A-AB48EF179C34}"/>
              </a:ext>
            </a:extLst>
          </p:cNvPr>
          <p:cNvSpPr/>
          <p:nvPr/>
        </p:nvSpPr>
        <p:spPr>
          <a:xfrm>
            <a:off x="376944" y="3731461"/>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Business Process step</a:t>
            </a:r>
          </a:p>
        </p:txBody>
      </p:sp>
      <p:sp>
        <p:nvSpPr>
          <p:cNvPr id="6" name="Rectangle 5">
            <a:extLst>
              <a:ext uri="{FF2B5EF4-FFF2-40B4-BE49-F238E27FC236}">
                <a16:creationId xmlns:a16="http://schemas.microsoft.com/office/drawing/2014/main" id="{6D2AAC7D-77ED-4C71-8013-138B3B3AD429}"/>
              </a:ext>
            </a:extLst>
          </p:cNvPr>
          <p:cNvSpPr/>
          <p:nvPr/>
        </p:nvSpPr>
        <p:spPr>
          <a:xfrm>
            <a:off x="404627" y="4624317"/>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Display external content </a:t>
            </a:r>
          </a:p>
        </p:txBody>
      </p:sp>
      <p:sp>
        <p:nvSpPr>
          <p:cNvPr id="7" name="Rectangle 6">
            <a:extLst>
              <a:ext uri="{FF2B5EF4-FFF2-40B4-BE49-F238E27FC236}">
                <a16:creationId xmlns:a16="http://schemas.microsoft.com/office/drawing/2014/main" id="{6B267572-33DE-489F-ACDD-A9A4FC5F0AB4}"/>
              </a:ext>
            </a:extLst>
          </p:cNvPr>
          <p:cNvSpPr/>
          <p:nvPr/>
        </p:nvSpPr>
        <p:spPr>
          <a:xfrm>
            <a:off x="404627" y="5736366"/>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Utilize external services</a:t>
            </a:r>
          </a:p>
        </p:txBody>
      </p:sp>
      <p:pic>
        <p:nvPicPr>
          <p:cNvPr id="17" name="Picture 16">
            <a:extLst>
              <a:ext uri="{FF2B5EF4-FFF2-40B4-BE49-F238E27FC236}">
                <a16:creationId xmlns:a16="http://schemas.microsoft.com/office/drawing/2014/main" id="{AC789636-CE04-48C2-A39C-4C45F24EFC2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896157" y="4551825"/>
            <a:ext cx="3319192" cy="2180093"/>
          </a:xfrm>
          <a:prstGeom prst="rect">
            <a:avLst/>
          </a:prstGeom>
        </p:spPr>
      </p:pic>
    </p:spTree>
    <p:extLst>
      <p:ext uri="{BB962C8B-B14F-4D97-AF65-F5344CB8AC3E}">
        <p14:creationId xmlns:p14="http://schemas.microsoft.com/office/powerpoint/2010/main" val="3169106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 calcmode="lin" valueType="num">
                                      <p:cBhvr>
                                        <p:cTn id="7" dur="500" fill="hold"/>
                                        <p:tgtEl>
                                          <p:spTgt spid="10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2">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animEffect transition="in" filter="fade">
                                      <p:cBhvr>
                                        <p:cTn id="47" dur="500"/>
                                        <p:tgtEl>
                                          <p:spTgt spid="4"/>
                                        </p:tgtEl>
                                      </p:cBhvr>
                                    </p:animEffect>
                                  </p:childTnLst>
                                </p:cTn>
                              </p:par>
                              <p:par>
                                <p:cTn id="48" presetID="53" presetClass="entr" presetSubtype="16"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childTnLst>
                                </p:cTn>
                              </p:par>
                              <p:par>
                                <p:cTn id="60" presetID="53" presetClass="entr" presetSubtype="16"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ppt_w</p:attrName>
                                        </p:attrNameLst>
                                      </p:cBhvr>
                                      <p:tavLst>
                                        <p:tav tm="0">
                                          <p:val>
                                            <p:fltVal val="0"/>
                                          </p:val>
                                        </p:tav>
                                        <p:tav tm="100000">
                                          <p:val>
                                            <p:strVal val="#ppt_w"/>
                                          </p:val>
                                        </p:tav>
                                      </p:tavLst>
                                    </p:anim>
                                    <p:anim calcmode="lin" valueType="num">
                                      <p:cBhvr>
                                        <p:cTn id="70" dur="500" fill="hold"/>
                                        <p:tgtEl>
                                          <p:spTgt spid="6"/>
                                        </p:tgtEl>
                                        <p:attrNameLst>
                                          <p:attrName>ppt_h</p:attrName>
                                        </p:attrNameLst>
                                      </p:cBhvr>
                                      <p:tavLst>
                                        <p:tav tm="0">
                                          <p:val>
                                            <p:fltVal val="0"/>
                                          </p:val>
                                        </p:tav>
                                        <p:tav tm="100000">
                                          <p:val>
                                            <p:strVal val="#ppt_h"/>
                                          </p:val>
                                        </p:tav>
                                      </p:tavLst>
                                    </p:anim>
                                    <p:animEffect transition="in" filter="fade">
                                      <p:cBhvr>
                                        <p:cTn id="71" dur="500"/>
                                        <p:tgtEl>
                                          <p:spTgt spid="6"/>
                                        </p:tgtEl>
                                      </p:cBhvr>
                                    </p:animEffect>
                                  </p:childTnLst>
                                </p:cTn>
                              </p:par>
                              <p:par>
                                <p:cTn id="72" presetID="53" presetClass="entr" presetSubtype="16"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p:cTn id="74" dur="500" fill="hold"/>
                                        <p:tgtEl>
                                          <p:spTgt spid="16"/>
                                        </p:tgtEl>
                                        <p:attrNameLst>
                                          <p:attrName>ppt_w</p:attrName>
                                        </p:attrNameLst>
                                      </p:cBhvr>
                                      <p:tavLst>
                                        <p:tav tm="0">
                                          <p:val>
                                            <p:fltVal val="0"/>
                                          </p:val>
                                        </p:tav>
                                        <p:tav tm="100000">
                                          <p:val>
                                            <p:strVal val="#ppt_w"/>
                                          </p:val>
                                        </p:tav>
                                      </p:tavLst>
                                    </p:anim>
                                    <p:anim calcmode="lin" valueType="num">
                                      <p:cBhvr>
                                        <p:cTn id="75" dur="500" fill="hold"/>
                                        <p:tgtEl>
                                          <p:spTgt spid="16"/>
                                        </p:tgtEl>
                                        <p:attrNameLst>
                                          <p:attrName>ppt_h</p:attrName>
                                        </p:attrNameLst>
                                      </p:cBhvr>
                                      <p:tavLst>
                                        <p:tav tm="0">
                                          <p:val>
                                            <p:fltVal val="0"/>
                                          </p:val>
                                        </p:tav>
                                        <p:tav tm="100000">
                                          <p:val>
                                            <p:strVal val="#ppt_h"/>
                                          </p:val>
                                        </p:tav>
                                      </p:tavLst>
                                    </p:anim>
                                    <p:animEffect transition="in" filter="fade">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p:cTn id="81" dur="500" fill="hold"/>
                                        <p:tgtEl>
                                          <p:spTgt spid="17"/>
                                        </p:tgtEl>
                                        <p:attrNameLst>
                                          <p:attrName>ppt_w</p:attrName>
                                        </p:attrNameLst>
                                      </p:cBhvr>
                                      <p:tavLst>
                                        <p:tav tm="0">
                                          <p:val>
                                            <p:fltVal val="0"/>
                                          </p:val>
                                        </p:tav>
                                        <p:tav tm="100000">
                                          <p:val>
                                            <p:strVal val="#ppt_w"/>
                                          </p:val>
                                        </p:tav>
                                      </p:tavLst>
                                    </p:anim>
                                    <p:anim calcmode="lin" valueType="num">
                                      <p:cBhvr>
                                        <p:cTn id="82" dur="500" fill="hold"/>
                                        <p:tgtEl>
                                          <p:spTgt spid="17"/>
                                        </p:tgtEl>
                                        <p:attrNameLst>
                                          <p:attrName>ppt_h</p:attrName>
                                        </p:attrNameLst>
                                      </p:cBhvr>
                                      <p:tavLst>
                                        <p:tav tm="0">
                                          <p:val>
                                            <p:fltVal val="0"/>
                                          </p:val>
                                        </p:tav>
                                        <p:tav tm="100000">
                                          <p:val>
                                            <p:strVal val="#ppt_h"/>
                                          </p:val>
                                        </p:tav>
                                      </p:tavLst>
                                    </p:anim>
                                    <p:animEffect transition="in" filter="fade">
                                      <p:cBhvr>
                                        <p:cTn id="83" dur="500"/>
                                        <p:tgtEl>
                                          <p:spTgt spid="1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p:cTn id="86" dur="500" fill="hold"/>
                                        <p:tgtEl>
                                          <p:spTgt spid="7"/>
                                        </p:tgtEl>
                                        <p:attrNameLst>
                                          <p:attrName>ppt_w</p:attrName>
                                        </p:attrNameLst>
                                      </p:cBhvr>
                                      <p:tavLst>
                                        <p:tav tm="0">
                                          <p:val>
                                            <p:fltVal val="0"/>
                                          </p:val>
                                        </p:tav>
                                        <p:tav tm="100000">
                                          <p:val>
                                            <p:strVal val="#ppt_w"/>
                                          </p:val>
                                        </p:tav>
                                      </p:tavLst>
                                    </p:anim>
                                    <p:anim calcmode="lin" valueType="num">
                                      <p:cBhvr>
                                        <p:cTn id="87" dur="500" fill="hold"/>
                                        <p:tgtEl>
                                          <p:spTgt spid="7"/>
                                        </p:tgtEl>
                                        <p:attrNameLst>
                                          <p:attrName>ppt_h</p:attrName>
                                        </p:attrNameLst>
                                      </p:cBhvr>
                                      <p:tavLst>
                                        <p:tav tm="0">
                                          <p:val>
                                            <p:fltVal val="0"/>
                                          </p:val>
                                        </p:tav>
                                        <p:tav tm="100000">
                                          <p:val>
                                            <p:strVal val="#ppt_h"/>
                                          </p:val>
                                        </p:tav>
                                      </p:tavLst>
                                    </p:anim>
                                    <p:animEffect transition="in" filter="fade">
                                      <p:cBhvr>
                                        <p:cTn id="8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P spid="2" grpId="0"/>
      <p:bldP spid="4" grpId="0"/>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12192000" cy="627736"/>
          </a:xfrm>
          <a:prstGeom prst="rect">
            <a:avLst/>
          </a:prstGeom>
        </p:spPr>
        <p:txBody>
          <a:bodyPr vert="horz" wrap="square" lIns="0" tIns="12065" rIns="0" bIns="0" rtlCol="0">
            <a:spAutoFit/>
          </a:bodyPr>
          <a:lstStyle/>
          <a:p>
            <a:pPr marL="12700" algn="l">
              <a:lnSpc>
                <a:spcPct val="100000"/>
              </a:lnSpc>
              <a:spcBef>
                <a:spcPts val="95"/>
              </a:spcBef>
            </a:pPr>
            <a:r>
              <a:rPr sz="4000" spc="-5" dirty="0">
                <a:solidFill>
                  <a:srgbClr val="3E2582"/>
                </a:solidFill>
                <a:latin typeface="Arial"/>
                <a:cs typeface="Arial"/>
              </a:rPr>
              <a:t>Data </a:t>
            </a:r>
            <a:r>
              <a:rPr sz="4000" spc="-10" dirty="0">
                <a:solidFill>
                  <a:srgbClr val="3E2582"/>
                </a:solidFill>
                <a:latin typeface="Arial"/>
                <a:cs typeface="Arial"/>
              </a:rPr>
              <a:t>model</a:t>
            </a:r>
            <a:r>
              <a:rPr sz="4000" spc="-15" dirty="0">
                <a:solidFill>
                  <a:srgbClr val="3E2582"/>
                </a:solidFill>
                <a:latin typeface="Arial"/>
                <a:cs typeface="Arial"/>
              </a:rPr>
              <a:t> </a:t>
            </a:r>
            <a:r>
              <a:rPr sz="4000" spc="-5" dirty="0">
                <a:solidFill>
                  <a:srgbClr val="3E2582"/>
                </a:solidFill>
                <a:latin typeface="Arial"/>
                <a:cs typeface="Arial"/>
              </a:rPr>
              <a:t>design</a:t>
            </a:r>
            <a:endParaRPr sz="4000" dirty="0">
              <a:latin typeface="Arial"/>
              <a:cs typeface="Arial"/>
            </a:endParaRPr>
          </a:p>
        </p:txBody>
      </p:sp>
      <p:sp>
        <p:nvSpPr>
          <p:cNvPr id="3" name="object 3"/>
          <p:cNvSpPr txBox="1"/>
          <p:nvPr/>
        </p:nvSpPr>
        <p:spPr>
          <a:xfrm>
            <a:off x="1462762" y="1755775"/>
            <a:ext cx="2588260" cy="2305685"/>
          </a:xfrm>
          <a:prstGeom prst="rect">
            <a:avLst/>
          </a:prstGeom>
        </p:spPr>
        <p:txBody>
          <a:bodyPr vert="horz" wrap="square" lIns="0" tIns="102235" rIns="0" bIns="0" rtlCol="0">
            <a:spAutoFit/>
          </a:bodyPr>
          <a:lstStyle/>
          <a:p>
            <a:pPr marL="372110" indent="-359410">
              <a:lnSpc>
                <a:spcPct val="100000"/>
              </a:lnSpc>
              <a:spcBef>
                <a:spcPts val="805"/>
              </a:spcBef>
              <a:buFont typeface="Wingdings" panose="05000000000000000000" pitchFamily="2" charset="2"/>
              <a:buChar char="ü"/>
              <a:tabLst>
                <a:tab pos="372110" algn="l"/>
                <a:tab pos="372745" algn="l"/>
              </a:tabLst>
            </a:pPr>
            <a:r>
              <a:rPr sz="2400" spc="-5" dirty="0">
                <a:latin typeface="Arial"/>
                <a:cs typeface="Arial"/>
              </a:rPr>
              <a:t>Option</a:t>
            </a:r>
            <a:r>
              <a:rPr sz="2400" spc="-10" dirty="0">
                <a:latin typeface="Arial"/>
                <a:cs typeface="Arial"/>
              </a:rPr>
              <a:t> </a:t>
            </a:r>
            <a:r>
              <a:rPr sz="2400" dirty="0">
                <a:latin typeface="Arial"/>
                <a:cs typeface="Arial"/>
              </a:rPr>
              <a:t>Sets</a:t>
            </a: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Entities</a:t>
            </a:r>
            <a:endParaRPr sz="2400" dirty="0">
              <a:latin typeface="Arial"/>
              <a:cs typeface="Arial"/>
            </a:endParaRP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Fields Data</a:t>
            </a:r>
            <a:r>
              <a:rPr sz="2400" spc="-50" dirty="0">
                <a:latin typeface="Arial"/>
                <a:cs typeface="Arial"/>
              </a:rPr>
              <a:t> </a:t>
            </a:r>
            <a:r>
              <a:rPr sz="2400" dirty="0">
                <a:latin typeface="Arial"/>
                <a:cs typeface="Arial"/>
              </a:rPr>
              <a:t>type</a:t>
            </a:r>
          </a:p>
          <a:p>
            <a:pPr marL="372110" indent="-359410">
              <a:lnSpc>
                <a:spcPct val="100000"/>
              </a:lnSpc>
              <a:spcBef>
                <a:spcPts val="720"/>
              </a:spcBef>
              <a:buFont typeface="Wingdings" panose="05000000000000000000" pitchFamily="2" charset="2"/>
              <a:buChar char="ü"/>
              <a:tabLst>
                <a:tab pos="372110" algn="l"/>
                <a:tab pos="372745" algn="l"/>
              </a:tabLst>
            </a:pPr>
            <a:r>
              <a:rPr sz="2400" spc="-5" dirty="0">
                <a:latin typeface="Arial"/>
                <a:cs typeface="Arial"/>
              </a:rPr>
              <a:t>Relationships</a:t>
            </a:r>
            <a:endParaRPr sz="2400" dirty="0">
              <a:latin typeface="Arial"/>
              <a:cs typeface="Arial"/>
            </a:endParaRP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Field</a:t>
            </a:r>
            <a:r>
              <a:rPr sz="2400" spc="5" dirty="0">
                <a:latin typeface="Arial"/>
                <a:cs typeface="Arial"/>
              </a:rPr>
              <a:t> </a:t>
            </a:r>
            <a:r>
              <a:rPr sz="2400" spc="-5" dirty="0">
                <a:latin typeface="Arial"/>
                <a:cs typeface="Arial"/>
              </a:rPr>
              <a:t>mapping</a:t>
            </a:r>
            <a:endParaRPr sz="2400" dirty="0">
              <a:latin typeface="Arial"/>
              <a:cs typeface="Arial"/>
            </a:endParaRPr>
          </a:p>
        </p:txBody>
      </p:sp>
      <p:sp>
        <p:nvSpPr>
          <p:cNvPr id="5" name="object 5"/>
          <p:cNvSpPr/>
          <p:nvPr/>
        </p:nvSpPr>
        <p:spPr>
          <a:xfrm>
            <a:off x="5360847" y="1454606"/>
            <a:ext cx="5818632" cy="32095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909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014351"/>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Build your model-driven app from scratch</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757C2A97-7008-400F-A645-BD83AD727242}"/>
              </a:ext>
            </a:extLst>
          </p:cNvPr>
          <p:cNvGraphicFramePr>
            <a:graphicFrameLocks/>
          </p:cNvGraphicFramePr>
          <p:nvPr>
            <p:extLst>
              <p:ext uri="{D42A27DB-BD31-4B8C-83A1-F6EECF244321}">
                <p14:modId xmlns:p14="http://schemas.microsoft.com/office/powerpoint/2010/main" val="4154733931"/>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3: Power Packed Day with Power Model Driven Apps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514398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Let’s talk about data</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Data</a:t>
            </a:r>
            <a:r>
              <a:rPr lang="en-US" sz="2400" dirty="0">
                <a:solidFill>
                  <a:srgbClr val="2F2F2F"/>
                </a:solidFill>
                <a:sym typeface="Wingdings" panose="05000000000000000000" pitchFamily="2" charset="2"/>
              </a:rPr>
              <a:t> Connectors CDS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Types of Data</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Common Data Service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Model-driven Apps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What type of components can I add?</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model design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GB" sz="2400" dirty="0">
                <a:solidFill>
                  <a:srgbClr val="2F2F2F"/>
                </a:solidFill>
              </a:rPr>
              <a:t>Build your model-driven app from scratch</a:t>
            </a:r>
            <a:endParaRPr lang="en-IN" sz="2400" dirty="0">
              <a:solidFill>
                <a:srgbClr val="2F2F2F"/>
              </a:solidFill>
            </a:endParaRP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210323" y="3299919"/>
            <a:ext cx="1518728" cy="1110853"/>
            <a:chOff x="7252897" y="2103287"/>
            <a:chExt cx="1518728" cy="1110853"/>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52897" y="2598587"/>
              <a:ext cx="151872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a:t>
              </a:r>
            </a:p>
            <a:p>
              <a:pPr algn="l"/>
              <a:r>
                <a:rPr lang="en-US" sz="2000" dirty="0">
                  <a:gradFill>
                    <a:gsLst>
                      <a:gs pos="2917">
                        <a:schemeClr val="tx1"/>
                      </a:gs>
                      <a:gs pos="30000">
                        <a:schemeClr val="tx1"/>
                      </a:gs>
                    </a:gsLst>
                    <a:lin ang="5400000" scaled="0"/>
                  </a:gradFill>
                  <a:latin typeface="+mj-lt"/>
                </a:rPr>
                <a:t> 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24027" y="323955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9" name="Title 1">
            <a:extLst>
              <a:ext uri="{FF2B5EF4-FFF2-40B4-BE49-F238E27FC236}">
                <a16:creationId xmlns:a16="http://schemas.microsoft.com/office/drawing/2014/main" id="{807784DF-5B43-4685-8F9E-84D71CA1EAEF}"/>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Let’s talk about data</a:t>
            </a:r>
          </a:p>
        </p:txBody>
      </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a:xfrm>
            <a:off x="0" y="1"/>
            <a:ext cx="11353800" cy="671583"/>
          </a:xfrm>
        </p:spPr>
        <p:txBody>
          <a:bodyPr>
            <a:normAutofit/>
          </a:bodyPr>
          <a:lstStyle/>
          <a:p>
            <a:r>
              <a:rPr lang="en-US" sz="4000" b="1" spc="-147" dirty="0">
                <a:ln w="3175">
                  <a:noFill/>
                </a:ln>
                <a:solidFill>
                  <a:srgbClr val="7030A0"/>
                </a:solidFill>
                <a:ea typeface="+mn-ea"/>
                <a:cs typeface="Segoe UI" pitchFamily="34" charset="0"/>
              </a:rPr>
              <a:t>Let’s talk about data</a:t>
            </a: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268939" y="3299919"/>
            <a:ext cx="1463398" cy="1129236"/>
            <a:chOff x="7311513" y="2103287"/>
            <a:chExt cx="1463398" cy="1129236"/>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311513" y="2616970"/>
              <a:ext cx="146339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mj-lt"/>
              </a:rPr>
              <a:t>Connectors</a:t>
            </a: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algn="ctr" defTabSz="878380" fontAlgn="base">
              <a:defRPr/>
            </a:pPr>
            <a:endParaRPr lang="en-US" sz="865">
              <a:solidFill>
                <a:srgbClr val="000000"/>
              </a:solidFill>
              <a:latin typeface="Segoe UI"/>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330646" y="3299919"/>
            <a:ext cx="1327873" cy="1110853"/>
            <a:chOff x="7373220" y="2103287"/>
            <a:chExt cx="1327873" cy="1110853"/>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373220" y="2598587"/>
              <a:ext cx="1327873"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CDS</a:t>
              </a:r>
            </a:p>
          </p:txBody>
        </p:sp>
      </p:grpSp>
      <p:sp>
        <p:nvSpPr>
          <p:cNvPr id="46" name="Title 1">
            <a:extLst>
              <a:ext uri="{FF2B5EF4-FFF2-40B4-BE49-F238E27FC236}">
                <a16:creationId xmlns:a16="http://schemas.microsoft.com/office/drawing/2014/main" id="{6DD19CA8-EE55-46B1-A07C-4A2467D2B68E}"/>
              </a:ext>
            </a:extLst>
          </p:cNvPr>
          <p:cNvSpPr>
            <a:spLocks noGrp="1"/>
          </p:cNvSpPr>
          <p:nvPr>
            <p:ph type="title"/>
          </p:nvPr>
        </p:nvSpPr>
        <p:spPr>
          <a:xfrm>
            <a:off x="0" y="1"/>
            <a:ext cx="11353800" cy="671583"/>
          </a:xfrm>
        </p:spPr>
        <p:txBody>
          <a:bodyPr>
            <a:normAutofit/>
          </a:bodyPr>
          <a:lstStyle/>
          <a:p>
            <a:r>
              <a:rPr lang="en-US" sz="4000" b="1" spc="-147" dirty="0">
                <a:ln w="3175">
                  <a:noFill/>
                </a:ln>
                <a:solidFill>
                  <a:srgbClr val="7030A0"/>
                </a:solidFill>
                <a:ea typeface="+mn-ea"/>
                <a:cs typeface="Segoe UI" pitchFamily="34" charset="0"/>
              </a:rPr>
              <a:t>Let’s talk about data</a:t>
            </a:r>
          </a:p>
        </p:txBody>
      </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p:cTn id="19" dur="500"/>
                                        <p:tgtEl>
                                          <p:spTgt spid="1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500"/>
                                        <p:tgtEl>
                                          <p:spTgt spid="10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fade">
                                      <p:cBhvr>
                                        <p:cTn id="28" dur="500"/>
                                        <p:tgtEl>
                                          <p:spTgt spid="1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1"/>
                                        </p:tgtEl>
                                        <p:attrNameLst>
                                          <p:attrName>style.visibility</p:attrName>
                                        </p:attrNameLst>
                                      </p:cBhvr>
                                      <p:to>
                                        <p:strVal val="visible"/>
                                      </p:to>
                                    </p:set>
                                    <p:animEffect transition="in" filter="fade">
                                      <p:cBhvr>
                                        <p:cTn id="37" dur="500"/>
                                        <p:tgtEl>
                                          <p:spTgt spid="2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fade">
                                      <p:cBhvr>
                                        <p:cTn id="42" dur="500"/>
                                        <p:tgtEl>
                                          <p:spTgt spid="122"/>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3C7EF9C-0167-483A-884B-73889CFBBDAC}"/>
              </a:ext>
            </a:extLst>
          </p:cNvPr>
          <p:cNvGrpSpPr/>
          <p:nvPr/>
        </p:nvGrpSpPr>
        <p:grpSpPr>
          <a:xfrm>
            <a:off x="2391354" y="1836420"/>
            <a:ext cx="8103327" cy="4076700"/>
            <a:chOff x="2240279" y="1836420"/>
            <a:chExt cx="8103327" cy="4076700"/>
          </a:xfrm>
        </p:grpSpPr>
        <p:grpSp>
          <p:nvGrpSpPr>
            <p:cNvPr id="13" name="Group 12">
              <a:extLst>
                <a:ext uri="{FF2B5EF4-FFF2-40B4-BE49-F238E27FC236}">
                  <a16:creationId xmlns:a16="http://schemas.microsoft.com/office/drawing/2014/main" id="{5E91EE4E-DCB3-4D3F-8135-AF57DC7C3362}"/>
                </a:ext>
              </a:extLst>
            </p:cNvPr>
            <p:cNvGrpSpPr/>
            <p:nvPr/>
          </p:nvGrpSpPr>
          <p:grpSpPr>
            <a:xfrm>
              <a:off x="6844938" y="1836420"/>
              <a:ext cx="3498668" cy="4076699"/>
              <a:chOff x="6844938" y="1836420"/>
              <a:chExt cx="3498668" cy="4076699"/>
            </a:xfrm>
          </p:grpSpPr>
          <p:sp>
            <p:nvSpPr>
              <p:cNvPr id="17" name="TextBox 16">
                <a:extLst>
                  <a:ext uri="{FF2B5EF4-FFF2-40B4-BE49-F238E27FC236}">
                    <a16:creationId xmlns:a16="http://schemas.microsoft.com/office/drawing/2014/main" id="{1056D1BD-F58D-4D47-92E8-1E018F0A304F}"/>
                  </a:ext>
                </a:extLst>
              </p:cNvPr>
              <p:cNvSpPr txBox="1"/>
              <p:nvPr/>
            </p:nvSpPr>
            <p:spPr>
              <a:xfrm flipH="1">
                <a:off x="7236823" y="5605342"/>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Common Data Service</a:t>
                </a:r>
              </a:p>
            </p:txBody>
          </p:sp>
          <p:pic>
            <p:nvPicPr>
              <p:cNvPr id="18" name="Graphic 17">
                <a:extLst>
                  <a:ext uri="{FF2B5EF4-FFF2-40B4-BE49-F238E27FC236}">
                    <a16:creationId xmlns:a16="http://schemas.microsoft.com/office/drawing/2014/main" id="{FD319B86-F7E4-4F75-BFB2-14954FE7B6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4" name="Group 13">
              <a:extLst>
                <a:ext uri="{FF2B5EF4-FFF2-40B4-BE49-F238E27FC236}">
                  <a16:creationId xmlns:a16="http://schemas.microsoft.com/office/drawing/2014/main" id="{686B6F44-1D62-4B87-9DB1-7F0CCDAEE7F4}"/>
                </a:ext>
              </a:extLst>
            </p:cNvPr>
            <p:cNvGrpSpPr/>
            <p:nvPr/>
          </p:nvGrpSpPr>
          <p:grpSpPr>
            <a:xfrm>
              <a:off x="2240279" y="2474034"/>
              <a:ext cx="2714898" cy="3439086"/>
              <a:chOff x="2240279" y="2474034"/>
              <a:chExt cx="2714898" cy="3439086"/>
            </a:xfrm>
          </p:grpSpPr>
          <p:sp>
            <p:nvSpPr>
              <p:cNvPr id="15" name="TextBox 14">
                <a:extLst>
                  <a:ext uri="{FF2B5EF4-FFF2-40B4-BE49-F238E27FC236}">
                    <a16:creationId xmlns:a16="http://schemas.microsoft.com/office/drawing/2014/main" id="{C77228A0-9736-4DEF-A8AE-9309D0D580FE}"/>
                  </a:ext>
                </a:extLst>
              </p:cNvPr>
              <p:cNvSpPr txBox="1"/>
              <p:nvPr/>
            </p:nvSpPr>
            <p:spPr>
              <a:xfrm flipH="1">
                <a:off x="2240279" y="5605343"/>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Connectors</a:t>
                </a:r>
              </a:p>
            </p:txBody>
          </p:sp>
          <p:sp>
            <p:nvSpPr>
              <p:cNvPr id="16" name="Org_ECA6" title="Icon of three boxes in a bracket chart">
                <a:extLst>
                  <a:ext uri="{FF2B5EF4-FFF2-40B4-BE49-F238E27FC236}">
                    <a16:creationId xmlns:a16="http://schemas.microsoft.com/office/drawing/2014/main" id="{3DFBDFE5-5A5E-4EB8-A736-20D8E74CEB48}"/>
                  </a:ext>
                </a:extLst>
              </p:cNvPr>
              <p:cNvSpPr>
                <a:spLocks noChangeAspect="1" noEditPoints="1"/>
              </p:cNvSpPr>
              <p:nvPr/>
            </p:nvSpPr>
            <p:spPr bwMode="auto">
              <a:xfrm>
                <a:off x="2323898" y="2474034"/>
                <a:ext cx="2524033" cy="2525243"/>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algn="ctr" defTabSz="878380" fontAlgn="base">
                  <a:defRPr/>
                </a:pPr>
                <a:endParaRPr lang="en-US" sz="865">
                  <a:solidFill>
                    <a:srgbClr val="000000"/>
                  </a:solidFill>
                  <a:latin typeface="Segoe UI"/>
                </a:endParaRPr>
              </a:p>
            </p:txBody>
          </p:sp>
        </p:grpSp>
      </p:grpSp>
      <p:sp>
        <p:nvSpPr>
          <p:cNvPr id="11" name="Title 1">
            <a:extLst>
              <a:ext uri="{FF2B5EF4-FFF2-40B4-BE49-F238E27FC236}">
                <a16:creationId xmlns:a16="http://schemas.microsoft.com/office/drawing/2014/main" id="{B0796537-971D-4EA4-8056-5B32CA338389}"/>
              </a:ext>
            </a:extLst>
          </p:cNvPr>
          <p:cNvSpPr txBox="1">
            <a:spLocks/>
          </p:cNvSpPr>
          <p:nvPr/>
        </p:nvSpPr>
        <p:spPr>
          <a:xfrm>
            <a:off x="0" y="1"/>
            <a:ext cx="11353800" cy="6715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pc="-147" dirty="0">
                <a:ln w="3175">
                  <a:noFill/>
                </a:ln>
                <a:solidFill>
                  <a:srgbClr val="7030A0"/>
                </a:solidFill>
                <a:ea typeface="+mn-ea"/>
                <a:cs typeface="Segoe UI" pitchFamily="34" charset="0"/>
              </a:rPr>
              <a:t>Types of Data</a:t>
            </a:r>
          </a:p>
        </p:txBody>
      </p:sp>
    </p:spTree>
    <p:extLst>
      <p:ext uri="{BB962C8B-B14F-4D97-AF65-F5344CB8AC3E}">
        <p14:creationId xmlns:p14="http://schemas.microsoft.com/office/powerpoint/2010/main" val="309991562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405</TotalTime>
  <Words>2198</Words>
  <Application>Microsoft Office PowerPoint</Application>
  <PresentationFormat>Widescreen</PresentationFormat>
  <Paragraphs>446</Paragraphs>
  <Slides>27</Slides>
  <Notes>20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27</vt:i4>
      </vt:variant>
    </vt:vector>
  </HeadingPairs>
  <TitlesOfParts>
    <vt:vector size="43" baseType="lpstr">
      <vt:lpstr>Arial</vt:lpstr>
      <vt:lpstr>Calibri</vt:lpstr>
      <vt:lpstr>Calibri Light</vt:lpstr>
      <vt:lpstr>Consolas</vt:lpstr>
      <vt:lpstr>Segoe UI</vt:lpstr>
      <vt:lpstr>Segoe UI Light</vt:lpstr>
      <vt:lpstr>Segoe UI Semibold</vt:lpstr>
      <vt:lpstr>Segoe UI Semilight</vt:lpstr>
      <vt:lpstr>SegoeUI</vt:lpstr>
      <vt:lpstr>Times New Roman</vt:lpstr>
      <vt:lpstr>Wingdings</vt:lpstr>
      <vt:lpstr>Office Theme</vt:lpstr>
      <vt:lpstr>1_M365 PPT Template - 2017</vt:lpstr>
      <vt:lpstr>Black Template</vt:lpstr>
      <vt:lpstr>Light Gray Template</vt:lpstr>
      <vt:lpstr>9-51056_Build 2019 Breakout_White Template</vt:lpstr>
      <vt:lpstr>PowerPoint Presentation</vt:lpstr>
      <vt:lpstr>Course Overview</vt:lpstr>
      <vt:lpstr>Continue…</vt:lpstr>
      <vt:lpstr>PowerPoint Presentation</vt:lpstr>
      <vt:lpstr>Agenda</vt:lpstr>
      <vt:lpstr>PowerPoint Presentation</vt:lpstr>
      <vt:lpstr>Let’s talk about data</vt:lpstr>
      <vt:lpstr>Let’s talk about data</vt:lpstr>
      <vt:lpstr>PowerPoint Presentation</vt:lpstr>
      <vt:lpstr>PowerPoint Presentation</vt:lpstr>
      <vt:lpstr>PowerPoint Presentation</vt:lpstr>
      <vt:lpstr>PowerPoint Presentation</vt:lpstr>
      <vt:lpstr>PowerPoint Presentation</vt:lpstr>
      <vt:lpstr>PowerPoint Presentation</vt:lpstr>
      <vt:lpstr>Common Data Service: What's in the box</vt:lpstr>
      <vt:lpstr>Add multiple images and rich file types to CDS entities</vt:lpstr>
      <vt:lpstr>Unified Interface updates</vt:lpstr>
      <vt:lpstr>PowerPoint Presentation</vt:lpstr>
      <vt:lpstr>PowerPoint Presentation</vt:lpstr>
      <vt:lpstr>Azure + Power Platform = Build apps faster than ever before</vt:lpstr>
      <vt:lpstr>Deeper integration with Azure resources</vt:lpstr>
      <vt:lpstr>Types of Power Apps        - Model Driven Apps</vt:lpstr>
      <vt:lpstr>Put your data to work with the Common Data Service</vt:lpstr>
      <vt:lpstr>What type of components can I add ? </vt:lpstr>
      <vt:lpstr>Data model design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90</cp:revision>
  <dcterms:created xsi:type="dcterms:W3CDTF">2020-02-12T12:44:10Z</dcterms:created>
  <dcterms:modified xsi:type="dcterms:W3CDTF">2020-02-16T10:32:39Z</dcterms:modified>
</cp:coreProperties>
</file>